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258" r:id="rId4"/>
    <p:sldId id="259" r:id="rId5"/>
    <p:sldId id="262" r:id="rId6"/>
    <p:sldId id="263" r:id="rId7"/>
    <p:sldId id="289" r:id="rId8"/>
    <p:sldId id="266" r:id="rId9"/>
    <p:sldId id="267" r:id="rId10"/>
    <p:sldId id="288" r:id="rId11"/>
    <p:sldId id="290" r:id="rId12"/>
    <p:sldId id="269" r:id="rId13"/>
    <p:sldId id="271" r:id="rId14"/>
    <p:sldId id="270" r:id="rId15"/>
    <p:sldId id="292" r:id="rId16"/>
    <p:sldId id="273" r:id="rId17"/>
    <p:sldId id="274" r:id="rId18"/>
    <p:sldId id="275" r:id="rId19"/>
    <p:sldId id="291" r:id="rId20"/>
    <p:sldId id="276" r:id="rId21"/>
    <p:sldId id="277" r:id="rId22"/>
    <p:sldId id="287" r:id="rId23"/>
    <p:sldId id="278" r:id="rId24"/>
    <p:sldId id="279" r:id="rId25"/>
    <p:sldId id="280" r:id="rId26"/>
    <p:sldId id="284" r:id="rId27"/>
    <p:sldId id="285" r:id="rId28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452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16E205-9EED-47F3-8C2F-51771C0DBA4C}" type="datetimeFigureOut">
              <a:rPr lang="en-US" smtClean="0"/>
              <a:pPr/>
              <a:t>6/22/2021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1C79CA-FD0F-4014-8AFC-9DDCE052F67D}" type="slidenum">
              <a:rPr lang="fr-FR" smtClean="0"/>
              <a:pPr/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jpeg>
</file>

<file path=ppt/media/image2.png>
</file>

<file path=ppt/media/image20.png>
</file>

<file path=ppt/media/image21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0DCB3-BBC4-4E34-AE69-209AB1953C98}" type="datetimeFigureOut">
              <a:rPr lang="en-US" smtClean="0"/>
              <a:pPr/>
              <a:t>6/22/2021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5AFDD9-651D-4A68-8C52-01C1F860D590}" type="slidenum">
              <a:rPr lang="fr-FR" smtClean="0"/>
              <a:pPr/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71ECD-115B-4D52-B166-955317E363F5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1024C-E726-46B6-A679-438F9893995F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BC35-F00F-4CFE-B171-9685354C1A45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DB7F9-FB82-4A2E-8BB3-BFFC271A3722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6888-B8E7-401F-932D-EA4E35D554FD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8E2E-CF7F-433B-97FB-80E1D785583B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3CE-3974-4C65-BC9C-F34F56F36D08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575F-FDE0-4167-B772-EB6A6055FF32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49BB1-0249-4B40-BD14-36BFE561E9CD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BEFC-64AD-46A4-8A49-1FA8077B7EBE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1AFD6-7251-449C-859E-67DAE77EEDE7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C307E-F896-44CE-84C3-12A103F5C7E0}" type="datetime1">
              <a:rPr lang="en-US" smtClean="0"/>
              <a:pPr/>
              <a:t>6/22/2021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0922F0-5228-46C7-9EF2-3B306C31A74B}" type="slidenum">
              <a:rPr lang="fr-FR" smtClean="0"/>
              <a:pPr/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Herpesviridae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Herpes Simplex Virus (HSV)</a:t>
            </a:r>
            <a:endParaRPr lang="fr-F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05200"/>
            <a:ext cx="6400800" cy="1752600"/>
          </a:xfrm>
        </p:spPr>
        <p:txBody>
          <a:bodyPr/>
          <a:lstStyle/>
          <a:p>
            <a:r>
              <a:rPr lang="fr-FR" dirty="0" smtClean="0"/>
              <a:t>Dr. CHHAY </a:t>
            </a:r>
            <a:r>
              <a:rPr lang="fr-FR" dirty="0" err="1" smtClean="0"/>
              <a:t>Sokdalis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1</a:t>
            </a:fld>
            <a:endParaRPr lang="fr-FR"/>
          </a:p>
        </p:txBody>
      </p:sp>
      <p:pic>
        <p:nvPicPr>
          <p:cNvPr id="29698" name="Picture 2" descr="http://thumb1.shutterstock.com/display_pic_with_logo/2097608/173578478/stock-vector-diagram-of-herpes-simplex-virus-particle-structure-173578478.jpg"/>
          <p:cNvPicPr>
            <a:picLocks noChangeAspect="1" noChangeArrowheads="1"/>
          </p:cNvPicPr>
          <p:nvPr/>
        </p:nvPicPr>
        <p:blipFill>
          <a:blip r:embed="rId2"/>
          <a:srcRect t="14724" b="6748"/>
          <a:stretch>
            <a:fillRect/>
          </a:stretch>
        </p:blipFill>
        <p:spPr bwMode="auto">
          <a:xfrm>
            <a:off x="3048000" y="4114800"/>
            <a:ext cx="2971800" cy="2438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Epidemiology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686800" cy="5029200"/>
          </a:xfrm>
        </p:spPr>
        <p:txBody>
          <a:bodyPr>
            <a:normAutofit/>
          </a:bodyPr>
          <a:lstStyle/>
          <a:p>
            <a:r>
              <a:rPr lang="fr-FR" dirty="0" err="1" smtClean="0"/>
              <a:t>Who</a:t>
            </a:r>
            <a:r>
              <a:rPr lang="fr-FR" dirty="0" smtClean="0"/>
              <a:t> Is </a:t>
            </a:r>
            <a:r>
              <a:rPr lang="fr-FR" dirty="0" err="1" smtClean="0"/>
              <a:t>at</a:t>
            </a:r>
            <a:r>
              <a:rPr lang="fr-FR" dirty="0" smtClean="0"/>
              <a:t> </a:t>
            </a:r>
            <a:r>
              <a:rPr lang="fr-FR" dirty="0" err="1" smtClean="0"/>
              <a:t>Risk</a:t>
            </a:r>
            <a:r>
              <a:rPr lang="fr-FR" dirty="0" smtClean="0"/>
              <a:t>? (</a:t>
            </a:r>
            <a:r>
              <a:rPr lang="fr-FR" dirty="0" err="1" smtClean="0"/>
              <a:t>worldwide</a:t>
            </a:r>
            <a:r>
              <a:rPr lang="fr-FR" dirty="0" smtClean="0"/>
              <a:t>)</a:t>
            </a:r>
          </a:p>
          <a:p>
            <a:pPr lvl="1"/>
            <a:r>
              <a:rPr lang="en-US" dirty="0" smtClean="0"/>
              <a:t>Children and sexually active people are at risk for primary disease of HSV-1 and HSV-2, respectively.</a:t>
            </a:r>
          </a:p>
          <a:p>
            <a:pPr lvl="1"/>
            <a:r>
              <a:rPr lang="en-US" dirty="0" smtClean="0"/>
              <a:t>Physicians, nurses, dentists, and others in contact with oral and genital secretions are at risk for infections of </a:t>
            </a:r>
            <a:r>
              <a:rPr lang="fr-FR" dirty="0" err="1" smtClean="0"/>
              <a:t>fingers</a:t>
            </a:r>
            <a:r>
              <a:rPr lang="fr-FR" dirty="0" smtClean="0"/>
              <a:t> (</a:t>
            </a:r>
            <a:r>
              <a:rPr lang="fr-FR" dirty="0" err="1" smtClean="0"/>
              <a:t>herpetic</a:t>
            </a:r>
            <a:r>
              <a:rPr lang="fr-FR" dirty="0" smtClean="0"/>
              <a:t> </a:t>
            </a:r>
            <a:r>
              <a:rPr lang="fr-FR" dirty="0" err="1" smtClean="0"/>
              <a:t>whitlow</a:t>
            </a:r>
            <a:r>
              <a:rPr lang="fr-FR" dirty="0" smtClean="0"/>
              <a:t>).</a:t>
            </a:r>
          </a:p>
          <a:p>
            <a:pPr lvl="1"/>
            <a:r>
              <a:rPr lang="en-US" dirty="0" err="1" smtClean="0"/>
              <a:t>Immunocompromised</a:t>
            </a:r>
            <a:r>
              <a:rPr lang="en-US" dirty="0" smtClean="0"/>
              <a:t> people and neonates are at risk for </a:t>
            </a:r>
            <a:r>
              <a:rPr lang="fr-FR" dirty="0" err="1" smtClean="0"/>
              <a:t>disseminated</a:t>
            </a:r>
            <a:r>
              <a:rPr lang="fr-FR" dirty="0" smtClean="0"/>
              <a:t>, life-</a:t>
            </a:r>
            <a:r>
              <a:rPr lang="fr-FR" dirty="0" err="1" smtClean="0"/>
              <a:t>threatening</a:t>
            </a:r>
            <a:r>
              <a:rPr lang="fr-FR" dirty="0" smtClean="0"/>
              <a:t> </a:t>
            </a:r>
            <a:r>
              <a:rPr lang="fr-FR" dirty="0" err="1" smtClean="0"/>
              <a:t>disease</a:t>
            </a:r>
            <a:r>
              <a:rPr lang="fr-FR" dirty="0" smtClean="0"/>
              <a:t>.</a:t>
            </a:r>
          </a:p>
          <a:p>
            <a:r>
              <a:rPr lang="en-US" dirty="0" smtClean="0"/>
              <a:t>HSV-1: </a:t>
            </a:r>
            <a:r>
              <a:rPr lang="en-US" dirty="0" err="1" smtClean="0"/>
              <a:t>oropharyngeal</a:t>
            </a:r>
            <a:r>
              <a:rPr lang="en-US" dirty="0" smtClean="0"/>
              <a:t>, mucosa and eye infection.</a:t>
            </a:r>
          </a:p>
          <a:p>
            <a:r>
              <a:rPr lang="en-US" dirty="0" smtClean="0"/>
              <a:t>HSV-2: genital mucosa (below waist).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10</a:t>
            </a:fld>
            <a:endParaRPr lang="fr-F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41040" y="0"/>
            <a:ext cx="2902960" cy="2128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Pathogenesis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763000" cy="5638800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fr-FR" dirty="0" smtClean="0"/>
              <a:t>Acute Infections</a:t>
            </a:r>
          </a:p>
          <a:p>
            <a:r>
              <a:rPr lang="en-US" dirty="0" smtClean="0"/>
              <a:t>Initially infect and replicate in </a:t>
            </a:r>
            <a:r>
              <a:rPr lang="en-US" dirty="0" err="1" smtClean="0"/>
              <a:t>mucoepithelial</a:t>
            </a:r>
            <a:r>
              <a:rPr lang="en-US" dirty="0" smtClean="0"/>
              <a:t> </a:t>
            </a:r>
            <a:r>
              <a:rPr lang="en-US" dirty="0" err="1" smtClean="0"/>
              <a:t>cells</a:t>
            </a:r>
            <a:r>
              <a:rPr lang="en-US" dirty="0" err="1" smtClean="0">
                <a:sym typeface="Symbol"/>
              </a:rPr>
              <a:t></a:t>
            </a:r>
            <a:r>
              <a:rPr lang="en-US" dirty="0" err="1" smtClean="0"/>
              <a:t>lytic</a:t>
            </a:r>
            <a:r>
              <a:rPr lang="en-US" dirty="0" smtClean="0"/>
              <a:t> or productive infection at site of contact.</a:t>
            </a:r>
          </a:p>
          <a:p>
            <a:r>
              <a:rPr lang="en-US" dirty="0" smtClean="0"/>
              <a:t>(PMN) infiltrate and a subsequent mononuclear cell infiltrate</a:t>
            </a:r>
            <a:r>
              <a:rPr lang="en-US" dirty="0" smtClean="0">
                <a:sym typeface="Symbol"/>
              </a:rPr>
              <a:t> </a:t>
            </a:r>
            <a:r>
              <a:rPr lang="en-US" dirty="0" smtClean="0"/>
              <a:t>Development of multinucleated giant cells, ballooning degeneration of epithelial cells, focal necrosis, </a:t>
            </a:r>
            <a:r>
              <a:rPr lang="en-US" dirty="0" err="1" smtClean="0"/>
              <a:t>eosinophilic</a:t>
            </a:r>
            <a:r>
              <a:rPr lang="en-US" dirty="0" smtClean="0"/>
              <a:t> </a:t>
            </a:r>
            <a:r>
              <a:rPr lang="en-US" dirty="0" err="1" smtClean="0"/>
              <a:t>intranuclear</a:t>
            </a:r>
            <a:r>
              <a:rPr lang="en-US" dirty="0" smtClean="0"/>
              <a:t> inclusion bodies, and an inflammatory response. </a:t>
            </a:r>
          </a:p>
          <a:p>
            <a:r>
              <a:rPr lang="en-US" dirty="0" err="1" smtClean="0"/>
              <a:t>Spreads</a:t>
            </a:r>
            <a:r>
              <a:rPr lang="en-US" dirty="0" err="1" smtClean="0">
                <a:sym typeface="Symbol"/>
              </a:rPr>
              <a:t></a:t>
            </a:r>
            <a:r>
              <a:rPr lang="en-US" dirty="0" err="1" smtClean="0"/>
              <a:t>local</a:t>
            </a:r>
            <a:r>
              <a:rPr lang="en-US" dirty="0" smtClean="0"/>
              <a:t> sensory </a:t>
            </a:r>
            <a:r>
              <a:rPr lang="en-US" dirty="0" err="1" smtClean="0"/>
              <a:t>neurons</a:t>
            </a:r>
            <a:r>
              <a:rPr lang="en-US" dirty="0" err="1" smtClean="0">
                <a:sym typeface="Symbol"/>
              </a:rPr>
              <a:t></a:t>
            </a:r>
            <a:r>
              <a:rPr lang="en-US" dirty="0" err="1" smtClean="0"/>
              <a:t>retrograde</a:t>
            </a:r>
            <a:r>
              <a:rPr lang="en-US" dirty="0" smtClean="0"/>
              <a:t> sensory ganglia that innervate site of infection. </a:t>
            </a:r>
          </a:p>
          <a:p>
            <a:pPr lvl="1"/>
            <a:r>
              <a:rPr lang="en-US" dirty="0" smtClean="0"/>
              <a:t>Facial herpes: infects neurons in trigeminal ganglia. </a:t>
            </a:r>
          </a:p>
          <a:p>
            <a:pPr lvl="1"/>
            <a:r>
              <a:rPr lang="en-US" dirty="0" smtClean="0"/>
              <a:t>Genital herpes: dorsal root or sacral ganglia. </a:t>
            </a:r>
          </a:p>
          <a:p>
            <a:pPr lvl="1"/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11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Pathogenesis</a:t>
            </a:r>
            <a:br>
              <a:rPr lang="en-US" dirty="0" smtClean="0"/>
            </a:b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066800"/>
            <a:ext cx="8991600" cy="5791200"/>
          </a:xfrm>
        </p:spPr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US" dirty="0" smtClean="0"/>
              <a:t>Latent infection</a:t>
            </a:r>
          </a:p>
          <a:p>
            <a:r>
              <a:rPr lang="en-US" dirty="0" smtClean="0"/>
              <a:t>Latent phase in organism: despite immune response</a:t>
            </a:r>
          </a:p>
          <a:p>
            <a:pPr lvl="1"/>
            <a:r>
              <a:rPr lang="en-US" sz="3100" dirty="0" smtClean="0"/>
              <a:t>HSV-1 (</a:t>
            </a:r>
            <a:r>
              <a:rPr lang="en-US" sz="3100" dirty="0" err="1" smtClean="0"/>
              <a:t>oropharyngeal</a:t>
            </a:r>
            <a:r>
              <a:rPr lang="en-US" sz="3100" dirty="0" smtClean="0"/>
              <a:t> infection) </a:t>
            </a:r>
            <a:r>
              <a:rPr lang="en-US" sz="3100" dirty="0" smtClean="0">
                <a:sym typeface="Symbol"/>
              </a:rPr>
              <a:t></a:t>
            </a:r>
            <a:r>
              <a:rPr lang="en-US" sz="3100" dirty="0" smtClean="0"/>
              <a:t> trigeminal ganglion (sensitive nerve).</a:t>
            </a:r>
          </a:p>
          <a:p>
            <a:pPr lvl="1"/>
            <a:r>
              <a:rPr lang="en-US" sz="3100" dirty="0" smtClean="0"/>
              <a:t>HSV-2 (genital infection) </a:t>
            </a:r>
            <a:r>
              <a:rPr lang="en-US" sz="3100" dirty="0" smtClean="0">
                <a:sym typeface="Symbol"/>
              </a:rPr>
              <a:t></a:t>
            </a:r>
            <a:r>
              <a:rPr lang="en-US" sz="3100" dirty="0" smtClean="0"/>
              <a:t> sacral ganglion.</a:t>
            </a:r>
          </a:p>
          <a:p>
            <a:r>
              <a:rPr lang="en-US" dirty="0" smtClean="0"/>
              <a:t>LAT (Latency Associated Transcript)</a:t>
            </a:r>
            <a:r>
              <a:rPr lang="en-US" dirty="0" smtClean="0">
                <a:sym typeface="Symbol"/>
              </a:rPr>
              <a:t></a:t>
            </a:r>
            <a:r>
              <a:rPr lang="en-US" dirty="0" err="1" smtClean="0"/>
              <a:t>miRNAs</a:t>
            </a:r>
            <a:r>
              <a:rPr lang="en-US" dirty="0" smtClean="0"/>
              <a:t> that serve as regulatory RNAs </a:t>
            </a:r>
            <a:r>
              <a:rPr lang="en-US" dirty="0" smtClean="0">
                <a:sym typeface="Symbol"/>
              </a:rPr>
              <a:t></a:t>
            </a:r>
            <a:r>
              <a:rPr lang="en-US" dirty="0" smtClean="0"/>
              <a:t>alter host cell gene expression without expressing foreign proteins.</a:t>
            </a:r>
          </a:p>
          <a:p>
            <a:r>
              <a:rPr lang="en-US" dirty="0" smtClean="0"/>
              <a:t>Active phase: UV, immunosuppression, cellular factor, sunlight, fever, excitement, emotional stress, and trauma (</a:t>
            </a:r>
            <a:r>
              <a:rPr lang="en-US" dirty="0"/>
              <a:t>axonal </a:t>
            </a:r>
            <a:r>
              <a:rPr lang="en-US" dirty="0" smtClean="0"/>
              <a:t>injury)…</a:t>
            </a:r>
          </a:p>
          <a:p>
            <a:r>
              <a:rPr lang="en-US" dirty="0" err="1" smtClean="0"/>
              <a:t>Reactivation</a:t>
            </a:r>
            <a:r>
              <a:rPr lang="en-US" dirty="0" err="1" smtClean="0">
                <a:sym typeface="Symbol"/>
              </a:rPr>
              <a:t></a:t>
            </a:r>
            <a:r>
              <a:rPr lang="en-US" dirty="0" err="1" smtClean="0"/>
              <a:t>lytic</a:t>
            </a:r>
            <a:r>
              <a:rPr lang="en-US" dirty="0" smtClean="0"/>
              <a:t> </a:t>
            </a:r>
            <a:r>
              <a:rPr lang="en-US" dirty="0" err="1" smtClean="0"/>
              <a:t>replication</a:t>
            </a:r>
            <a:r>
              <a:rPr lang="en-US" dirty="0" err="1" smtClean="0">
                <a:sym typeface="Symbol"/>
              </a:rPr>
              <a:t></a:t>
            </a:r>
            <a:r>
              <a:rPr lang="en-US" dirty="0" err="1" smtClean="0"/>
              <a:t>travels</a:t>
            </a:r>
            <a:r>
              <a:rPr lang="en-US" dirty="0" smtClean="0"/>
              <a:t> down neuronal axons, most often to a site near site of initial </a:t>
            </a:r>
            <a:r>
              <a:rPr lang="en-US" dirty="0"/>
              <a:t>infection </a:t>
            </a:r>
            <a:r>
              <a:rPr lang="en-US" dirty="0" smtClean="0"/>
              <a:t>(</a:t>
            </a:r>
            <a:r>
              <a:rPr lang="en-US" dirty="0" err="1" smtClean="0"/>
              <a:t>inapparent</a:t>
            </a:r>
            <a:r>
              <a:rPr lang="en-US" dirty="0" smtClean="0"/>
              <a:t> or </a:t>
            </a:r>
            <a:r>
              <a:rPr lang="en-US" dirty="0"/>
              <a:t>vesicular </a:t>
            </a:r>
            <a:r>
              <a:rPr lang="en-US" dirty="0" smtClean="0"/>
              <a:t>lesions (</a:t>
            </a:r>
            <a:r>
              <a:rPr lang="en-US" dirty="0" err="1" smtClean="0"/>
              <a:t>virions</a:t>
            </a:r>
            <a:r>
              <a:rPr lang="en-US" dirty="0" smtClean="0"/>
              <a:t>))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r>
              <a:rPr lang="en-US" dirty="0" smtClean="0"/>
              <a:t>Tissue </a:t>
            </a:r>
            <a:r>
              <a:rPr lang="en-US" dirty="0"/>
              <a:t>damage </a:t>
            </a:r>
            <a:r>
              <a:rPr lang="en-US" dirty="0" smtClean="0"/>
              <a:t>(viral </a:t>
            </a:r>
            <a:r>
              <a:rPr lang="en-US" dirty="0"/>
              <a:t>pathology +</a:t>
            </a:r>
            <a:r>
              <a:rPr lang="en-US" dirty="0" smtClean="0"/>
              <a:t>immunopathology)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r>
              <a:rPr lang="en-US" dirty="0" smtClean="0"/>
              <a:t>heals </a:t>
            </a:r>
            <a:r>
              <a:rPr lang="en-US" dirty="0"/>
              <a:t>without producing a </a:t>
            </a:r>
            <a:r>
              <a:rPr lang="en-US" dirty="0" smtClean="0"/>
              <a:t>scar.</a:t>
            </a:r>
          </a:p>
          <a:p>
            <a:r>
              <a:rPr lang="en-US" dirty="0"/>
              <a:t>CD8 T cells and IFN-γ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r>
              <a:rPr lang="en-US" dirty="0" smtClean="0"/>
              <a:t>maintain HSV </a:t>
            </a:r>
            <a:r>
              <a:rPr lang="en-US" dirty="0"/>
              <a:t>in latency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12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Pathogenesis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8"/>
          <p:cNvPicPr>
            <a:picLocks noChangeAspect="1" noChangeArrowheads="1"/>
          </p:cNvPicPr>
          <p:nvPr/>
        </p:nvPicPr>
        <p:blipFill>
          <a:blip r:embed="rId2"/>
          <a:srcRect l="31439" t="33333" r="31250" b="18750"/>
          <a:stretch>
            <a:fillRect/>
          </a:stretch>
        </p:blipFill>
        <p:spPr bwMode="auto">
          <a:xfrm>
            <a:off x="5334000" y="1371600"/>
            <a:ext cx="3638550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9"/>
          <p:cNvPicPr>
            <a:picLocks noChangeAspect="1" noChangeArrowheads="1"/>
          </p:cNvPicPr>
          <p:nvPr/>
        </p:nvPicPr>
        <p:blipFill>
          <a:blip r:embed="rId3"/>
          <a:srcRect l="28046" t="50000" r="23026" b="8333"/>
          <a:stretch>
            <a:fillRect/>
          </a:stretch>
        </p:blipFill>
        <p:spPr bwMode="auto">
          <a:xfrm>
            <a:off x="152400" y="1447800"/>
            <a:ext cx="5130800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228600" y="4800600"/>
            <a:ext cx="4572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800" dirty="0" smtClean="0"/>
              <a:t>Sacral ganglion</a:t>
            </a:r>
            <a:endParaRPr lang="en-US" sz="2800" dirty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5867400" y="4876800"/>
            <a:ext cx="30125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dirty="0" smtClean="0"/>
              <a:t>Trigeminal ganglion</a:t>
            </a:r>
            <a:endParaRPr lang="fr-FR" sz="2800" dirty="0">
              <a:sym typeface="Wingdings" pitchFamily="2" charset="2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80975" y="1219200"/>
            <a:ext cx="8915400" cy="426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13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Pathogenesis</a:t>
            </a:r>
            <a:endParaRPr lang="fr-FR" dirty="0"/>
          </a:p>
        </p:txBody>
      </p:sp>
      <p:pic>
        <p:nvPicPr>
          <p:cNvPr id="4" name="Picture 4" descr="Image D1-II-3A(2006).gif"/>
          <p:cNvPicPr>
            <a:picLocks noChangeAspect="1" noChangeArrowheads="1"/>
          </p:cNvPicPr>
          <p:nvPr/>
        </p:nvPicPr>
        <p:blipFill>
          <a:blip r:embed="rId2"/>
          <a:srcRect t="3181" b="6818"/>
          <a:stretch>
            <a:fillRect/>
          </a:stretch>
        </p:blipFill>
        <p:spPr bwMode="auto">
          <a:xfrm>
            <a:off x="609600" y="1447800"/>
            <a:ext cx="7696200" cy="5029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14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Immunity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8070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Innate </a:t>
            </a:r>
            <a:r>
              <a:rPr lang="en-US" dirty="0" smtClean="0"/>
              <a:t>protections: </a:t>
            </a:r>
            <a:r>
              <a:rPr lang="en-US" dirty="0"/>
              <a:t>interferon and natural </a:t>
            </a:r>
            <a:r>
              <a:rPr lang="en-US" dirty="0" smtClean="0"/>
              <a:t>killer (NK</a:t>
            </a:r>
            <a:r>
              <a:rPr lang="en-US" dirty="0"/>
              <a:t>) </a:t>
            </a:r>
            <a:r>
              <a:rPr lang="en-US" dirty="0" smtClean="0"/>
              <a:t>cells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r>
              <a:rPr lang="en-US" dirty="0" smtClean="0"/>
              <a:t> </a:t>
            </a:r>
            <a:r>
              <a:rPr lang="en-US" dirty="0"/>
              <a:t>limit </a:t>
            </a:r>
            <a:r>
              <a:rPr lang="en-US" dirty="0" smtClean="0"/>
              <a:t>initial infection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TH1 associated </a:t>
            </a:r>
            <a:r>
              <a:rPr lang="en-US" dirty="0"/>
              <a:t>and CD8 </a:t>
            </a:r>
            <a:r>
              <a:rPr lang="en-US" dirty="0" smtClean="0"/>
              <a:t>cytotoxic killer </a:t>
            </a:r>
            <a:r>
              <a:rPr lang="en-US" dirty="0"/>
              <a:t>T-cell </a:t>
            </a:r>
            <a:r>
              <a:rPr lang="en-US" dirty="0" smtClean="0"/>
              <a:t>responses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r>
              <a:rPr lang="en-US" dirty="0" smtClean="0"/>
              <a:t> </a:t>
            </a:r>
            <a:r>
              <a:rPr lang="en-US" dirty="0"/>
              <a:t>kill infected </a:t>
            </a:r>
            <a:r>
              <a:rPr lang="en-US" dirty="0" smtClean="0"/>
              <a:t>cells and </a:t>
            </a:r>
            <a:r>
              <a:rPr lang="en-US" dirty="0"/>
              <a:t>resolve acute disease. </a:t>
            </a:r>
          </a:p>
          <a:p>
            <a:r>
              <a:rPr lang="en-US" dirty="0" err="1"/>
              <a:t>I</a:t>
            </a:r>
            <a:r>
              <a:rPr lang="en-US" dirty="0" err="1" smtClean="0"/>
              <a:t>mmunopathologic</a:t>
            </a:r>
            <a:r>
              <a:rPr lang="en-US" dirty="0" smtClean="0"/>
              <a:t> </a:t>
            </a:r>
            <a:r>
              <a:rPr lang="en-US" dirty="0"/>
              <a:t>effects </a:t>
            </a:r>
            <a:r>
              <a:rPr lang="en-US" dirty="0" smtClean="0"/>
              <a:t>of cell-mediated </a:t>
            </a:r>
            <a:r>
              <a:rPr lang="en-US" dirty="0"/>
              <a:t>and inflammatory </a:t>
            </a:r>
            <a:r>
              <a:rPr lang="en-US" dirty="0" err="1" smtClean="0"/>
              <a:t>responses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r>
              <a:rPr lang="en-US" dirty="0" err="1" smtClean="0"/>
              <a:t>major</a:t>
            </a:r>
            <a:r>
              <a:rPr lang="en-US" dirty="0" smtClean="0"/>
              <a:t> </a:t>
            </a:r>
            <a:r>
              <a:rPr lang="en-US" dirty="0"/>
              <a:t>cause of </a:t>
            </a:r>
            <a:r>
              <a:rPr lang="en-US" dirty="0" smtClean="0"/>
              <a:t>disease </a:t>
            </a:r>
            <a:r>
              <a:rPr lang="en-US" dirty="0"/>
              <a:t>signs. </a:t>
            </a:r>
            <a:endParaRPr lang="en-US" dirty="0" smtClean="0"/>
          </a:p>
          <a:p>
            <a:r>
              <a:rPr lang="en-US" dirty="0" smtClean="0"/>
              <a:t>Antibody </a:t>
            </a:r>
            <a:r>
              <a:rPr lang="en-US" dirty="0"/>
              <a:t>directed </a:t>
            </a:r>
            <a:r>
              <a:rPr lang="en-US" dirty="0" smtClean="0"/>
              <a:t>against glycoproteins of </a:t>
            </a:r>
            <a:r>
              <a:rPr lang="en-US" dirty="0"/>
              <a:t>virus neutralizes extracellular </a:t>
            </a:r>
            <a:r>
              <a:rPr lang="en-US" dirty="0" smtClean="0"/>
              <a:t>virus, limiting </a:t>
            </a:r>
            <a:r>
              <a:rPr lang="en-US" dirty="0"/>
              <a:t>its spread, but is not sufficient to resolve </a:t>
            </a:r>
            <a:r>
              <a:rPr lang="en-US" dirty="0" smtClean="0"/>
              <a:t>infection</a:t>
            </a:r>
            <a:r>
              <a:rPr lang="en-US" dirty="0"/>
              <a:t>.</a:t>
            </a:r>
          </a:p>
          <a:p>
            <a:r>
              <a:rPr lang="en-US" dirty="0" smtClean="0"/>
              <a:t>Absence </a:t>
            </a:r>
            <a:r>
              <a:rPr lang="en-US" dirty="0"/>
              <a:t>of functional cell-mediated </a:t>
            </a:r>
            <a:r>
              <a:rPr lang="en-US" dirty="0" smtClean="0"/>
              <a:t>immunity, HSV </a:t>
            </a:r>
            <a:r>
              <a:rPr lang="en-US" dirty="0"/>
              <a:t>infection is likely to recur and be more severe, and </a:t>
            </a:r>
            <a:r>
              <a:rPr lang="en-US" dirty="0" smtClean="0"/>
              <a:t>may disseminate to </a:t>
            </a:r>
            <a:r>
              <a:rPr lang="en-US" dirty="0"/>
              <a:t>vital organs </a:t>
            </a:r>
            <a:r>
              <a:rPr lang="en-US" dirty="0" smtClean="0"/>
              <a:t>and </a:t>
            </a:r>
            <a:r>
              <a:rPr lang="en-US" dirty="0"/>
              <a:t>brain.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0181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Clinical Manifestations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600200"/>
            <a:ext cx="6172200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Clinical manifestation: HSV-1</a:t>
            </a:r>
          </a:p>
          <a:p>
            <a:pPr lvl="1"/>
            <a:r>
              <a:rPr lang="fr-FR" sz="2400" dirty="0" smtClean="0"/>
              <a:t>Young </a:t>
            </a:r>
            <a:r>
              <a:rPr lang="fr-FR" sz="2400" dirty="0" err="1" smtClean="0"/>
              <a:t>children</a:t>
            </a:r>
            <a:r>
              <a:rPr lang="fr-FR" sz="2400" dirty="0" smtClean="0"/>
              <a:t>: </a:t>
            </a:r>
            <a:r>
              <a:rPr lang="en-US" sz="2400" dirty="0" err="1" smtClean="0"/>
              <a:t>Gingivostomatitis</a:t>
            </a:r>
            <a:endParaRPr lang="en-US" sz="2400" dirty="0" smtClean="0"/>
          </a:p>
          <a:p>
            <a:pPr lvl="1"/>
            <a:r>
              <a:rPr lang="fr-FR" sz="2400" dirty="0" err="1" smtClean="0"/>
              <a:t>Adult</a:t>
            </a:r>
            <a:r>
              <a:rPr lang="fr-FR" sz="2400" dirty="0" smtClean="0"/>
              <a:t>: </a:t>
            </a:r>
            <a:r>
              <a:rPr lang="en-US" sz="2400" dirty="0" err="1" smtClean="0"/>
              <a:t>Pharyngitis</a:t>
            </a:r>
            <a:r>
              <a:rPr lang="en-US" sz="2400" dirty="0" smtClean="0"/>
              <a:t> </a:t>
            </a:r>
            <a:r>
              <a:rPr lang="fr-FR" sz="2400" dirty="0" smtClean="0"/>
              <a:t>or </a:t>
            </a:r>
            <a:r>
              <a:rPr lang="fr-FR" sz="2400" dirty="0" err="1" smtClean="0"/>
              <a:t>tonsillitis</a:t>
            </a:r>
            <a:endParaRPr lang="en-US" sz="2400" dirty="0" smtClean="0"/>
          </a:p>
          <a:p>
            <a:pPr lvl="1"/>
            <a:r>
              <a:rPr lang="en-US" sz="2400" dirty="0" smtClean="0"/>
              <a:t>Vesicular skin lesions </a:t>
            </a:r>
            <a:r>
              <a:rPr lang="fr-FR" sz="2400" dirty="0" smtClean="0">
                <a:sym typeface="Symbol"/>
              </a:rPr>
              <a:t></a:t>
            </a:r>
            <a:r>
              <a:rPr lang="en-US" sz="2400" dirty="0" smtClean="0"/>
              <a:t> ulcerated </a:t>
            </a:r>
          </a:p>
          <a:p>
            <a:pPr lvl="1"/>
            <a:r>
              <a:rPr lang="en-US" sz="2400" dirty="0" smtClean="0"/>
              <a:t>Cervical </a:t>
            </a:r>
            <a:r>
              <a:rPr lang="en-US" sz="2400" dirty="0" err="1" smtClean="0"/>
              <a:t>adenopathy</a:t>
            </a:r>
            <a:endParaRPr lang="en-US" sz="2400" dirty="0" smtClean="0"/>
          </a:p>
          <a:p>
            <a:pPr lvl="1"/>
            <a:r>
              <a:rPr lang="en-US" sz="2400" dirty="0" smtClean="0"/>
              <a:t>Fever, malaise, </a:t>
            </a:r>
            <a:r>
              <a:rPr lang="fr-FR" sz="2400" dirty="0" err="1" smtClean="0"/>
              <a:t>myalgia</a:t>
            </a:r>
            <a:endParaRPr lang="en-US" sz="2400" dirty="0" smtClean="0"/>
          </a:p>
          <a:p>
            <a:pPr lvl="1"/>
            <a:r>
              <a:rPr lang="en-US" sz="2400" dirty="0" smtClean="0"/>
              <a:t>Feeding difficulties.</a:t>
            </a:r>
            <a:endParaRPr lang="fr-FR" sz="2400" dirty="0"/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91200" y="1295400"/>
            <a:ext cx="2809875" cy="24812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62600" y="3962400"/>
            <a:ext cx="3113088" cy="21621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6" name="Rectangle 11"/>
          <p:cNvSpPr>
            <a:spLocks noChangeArrowheads="1"/>
          </p:cNvSpPr>
          <p:nvPr/>
        </p:nvSpPr>
        <p:spPr bwMode="auto">
          <a:xfrm>
            <a:off x="6174487" y="3276600"/>
            <a:ext cx="2055113" cy="4648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42900" indent="-342900" algn="ctr">
              <a:lnSpc>
                <a:spcPct val="150000"/>
              </a:lnSpc>
              <a:spcBef>
                <a:spcPct val="20000"/>
              </a:spcBef>
            </a:pPr>
            <a:r>
              <a:rPr lang="en-US" dirty="0" smtClean="0"/>
              <a:t>Vesicular skin lesion</a:t>
            </a:r>
            <a:endParaRPr lang="fr-FR" dirty="0"/>
          </a:p>
        </p:txBody>
      </p:sp>
      <p:sp>
        <p:nvSpPr>
          <p:cNvPr id="7" name="Rectangle 12"/>
          <p:cNvSpPr>
            <a:spLocks noChangeArrowheads="1"/>
          </p:cNvSpPr>
          <p:nvPr/>
        </p:nvSpPr>
        <p:spPr bwMode="auto">
          <a:xfrm>
            <a:off x="6324600" y="5638800"/>
            <a:ext cx="2055113" cy="4648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42900" indent="-342900" algn="ctr">
              <a:lnSpc>
                <a:spcPct val="150000"/>
              </a:lnSpc>
              <a:spcBef>
                <a:spcPct val="20000"/>
              </a:spcBef>
            </a:pPr>
            <a:r>
              <a:rPr lang="en-US" dirty="0" smtClean="0"/>
              <a:t>Vesicular skin lesion</a:t>
            </a:r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16</a:t>
            </a:fld>
            <a:endParaRPr lang="fr-FR"/>
          </a:p>
        </p:txBody>
      </p:sp>
      <p:pic>
        <p:nvPicPr>
          <p:cNvPr id="14338" name="Picture 2" descr="http://www.cervicalrelief.com/wp-content/uploads/2014/10/cervical-adenopathy-pictures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04800" y="4696658"/>
            <a:ext cx="1438275" cy="2161342"/>
          </a:xfrm>
          <a:prstGeom prst="rect">
            <a:avLst/>
          </a:prstGeom>
          <a:noFill/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290970" y="4800600"/>
            <a:ext cx="3052555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Clinical Manifestations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686800" cy="5144529"/>
          </a:xfrm>
        </p:spPr>
        <p:txBody>
          <a:bodyPr>
            <a:normAutofit/>
          </a:bodyPr>
          <a:lstStyle/>
          <a:p>
            <a:r>
              <a:rPr lang="en-US" dirty="0" smtClean="0"/>
              <a:t>Clinical manifestation: HSV-2</a:t>
            </a:r>
          </a:p>
          <a:p>
            <a:pPr lvl="1"/>
            <a:r>
              <a:rPr lang="en-US" dirty="0" smtClean="0"/>
              <a:t>Elementary lesion</a:t>
            </a:r>
          </a:p>
          <a:p>
            <a:pPr lvl="1"/>
            <a:r>
              <a:rPr lang="fr-FR" dirty="0" err="1" smtClean="0"/>
              <a:t>Painful</a:t>
            </a:r>
            <a:r>
              <a:rPr lang="fr-FR" dirty="0" smtClean="0"/>
              <a:t> </a:t>
            </a:r>
            <a:r>
              <a:rPr lang="fr-FR" dirty="0" err="1" smtClean="0"/>
              <a:t>vesiculo</a:t>
            </a:r>
            <a:r>
              <a:rPr lang="fr-FR" dirty="0" smtClean="0"/>
              <a:t>-</a:t>
            </a:r>
            <a:r>
              <a:rPr lang="fr-FR" dirty="0" err="1" smtClean="0"/>
              <a:t>ulcerative</a:t>
            </a:r>
            <a:r>
              <a:rPr lang="fr-FR" dirty="0" smtClean="0"/>
              <a:t> </a:t>
            </a:r>
            <a:r>
              <a:rPr lang="fr-FR" dirty="0" err="1" smtClean="0"/>
              <a:t>lesions</a:t>
            </a:r>
            <a:endParaRPr lang="fr-FR" dirty="0" smtClean="0"/>
          </a:p>
          <a:p>
            <a:pPr lvl="1"/>
            <a:r>
              <a:rPr lang="en-US" dirty="0" smtClean="0"/>
              <a:t>Pustules</a:t>
            </a:r>
          </a:p>
          <a:p>
            <a:pPr lvl="1"/>
            <a:r>
              <a:rPr lang="en-US" dirty="0" smtClean="0"/>
              <a:t>Ulceration</a:t>
            </a:r>
          </a:p>
          <a:p>
            <a:pPr lvl="1"/>
            <a:r>
              <a:rPr lang="en-US" dirty="0" smtClean="0"/>
              <a:t>Systemic symptoms: fever, malaise, and </a:t>
            </a:r>
            <a:r>
              <a:rPr lang="en-US" dirty="0" err="1" smtClean="0"/>
              <a:t>myalgia</a:t>
            </a:r>
            <a:endParaRPr lang="en-US" dirty="0" smtClean="0"/>
          </a:p>
          <a:p>
            <a:pPr lvl="1"/>
            <a:r>
              <a:rPr lang="en-US" dirty="0" err="1" smtClean="0"/>
              <a:t>Dysuria</a:t>
            </a:r>
            <a:endParaRPr lang="en-US" dirty="0" smtClean="0"/>
          </a:p>
          <a:p>
            <a:pPr lvl="1"/>
            <a:r>
              <a:rPr lang="en-US" dirty="0" smtClean="0"/>
              <a:t>Inguinal </a:t>
            </a:r>
            <a:r>
              <a:rPr lang="en-US" dirty="0" err="1" smtClean="0"/>
              <a:t>adenopathy</a:t>
            </a:r>
            <a:r>
              <a:rPr lang="en-US" dirty="0" smtClean="0"/>
              <a:t>.</a:t>
            </a:r>
          </a:p>
          <a:p>
            <a:endParaRPr lang="fr-FR" dirty="0"/>
          </a:p>
        </p:txBody>
      </p:sp>
      <p:pic>
        <p:nvPicPr>
          <p:cNvPr id="4" name="Picture 2" descr="http://www.antiherpes.com/images/genital-herpesM-f.jpg"/>
          <p:cNvPicPr>
            <a:picLocks noChangeAspect="1" noChangeArrowheads="1"/>
          </p:cNvPicPr>
          <p:nvPr/>
        </p:nvPicPr>
        <p:blipFill>
          <a:blip r:embed="rId2"/>
          <a:srcRect b="17339"/>
          <a:stretch>
            <a:fillRect/>
          </a:stretch>
        </p:blipFill>
        <p:spPr bwMode="auto">
          <a:xfrm>
            <a:off x="4572000" y="3985758"/>
            <a:ext cx="4572000" cy="287224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17</a:t>
            </a:fld>
            <a:endParaRPr lang="fr-FR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04778" y="762000"/>
            <a:ext cx="2039222" cy="2831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Clinical Manifestations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575" y="1019429"/>
            <a:ext cx="8531225" cy="52117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Eye infection</a:t>
            </a:r>
          </a:p>
          <a:p>
            <a:pPr lvl="1"/>
            <a:r>
              <a:rPr lang="en-US" dirty="0" smtClean="0"/>
              <a:t>Mainly by HSV-1 (neonatal exception)</a:t>
            </a:r>
          </a:p>
          <a:p>
            <a:pPr lvl="1"/>
            <a:r>
              <a:rPr lang="en-US" dirty="0" err="1" smtClean="0"/>
              <a:t>Keratoconjunctivitis</a:t>
            </a:r>
            <a:endParaRPr lang="en-US" dirty="0" smtClean="0"/>
          </a:p>
          <a:p>
            <a:pPr lvl="1"/>
            <a:r>
              <a:rPr lang="en-US" dirty="0" smtClean="0"/>
              <a:t>Infection in corneal</a:t>
            </a:r>
          </a:p>
          <a:p>
            <a:pPr lvl="1"/>
            <a:r>
              <a:rPr lang="en-US" dirty="0" smtClean="0"/>
              <a:t>Pre-auricular </a:t>
            </a:r>
            <a:r>
              <a:rPr lang="en-US" dirty="0" err="1" smtClean="0"/>
              <a:t>adenopathy</a:t>
            </a:r>
            <a:endParaRPr lang="en-US" dirty="0" smtClean="0"/>
          </a:p>
          <a:p>
            <a:pPr lvl="1"/>
            <a:r>
              <a:rPr lang="en-US" dirty="0" smtClean="0"/>
              <a:t>Photophobia</a:t>
            </a:r>
          </a:p>
          <a:p>
            <a:pPr lvl="1"/>
            <a:r>
              <a:rPr lang="en-US" dirty="0" smtClean="0"/>
              <a:t>Edema</a:t>
            </a:r>
          </a:p>
          <a:p>
            <a:pPr lvl="1"/>
            <a:r>
              <a:rPr lang="en-US" dirty="0" err="1" smtClean="0"/>
              <a:t>Larmoiment</a:t>
            </a:r>
            <a:endParaRPr lang="en-US" dirty="0" smtClean="0"/>
          </a:p>
          <a:p>
            <a:pPr lvl="1"/>
            <a:r>
              <a:rPr lang="en-US" dirty="0" smtClean="0"/>
              <a:t>Retinitis </a:t>
            </a:r>
            <a:r>
              <a:rPr lang="en-US" dirty="0" smtClean="0">
                <a:sym typeface="Symbol"/>
              </a:rPr>
              <a:t></a:t>
            </a:r>
            <a:r>
              <a:rPr lang="en-US" dirty="0" smtClean="0"/>
              <a:t> several years after herpes infection</a:t>
            </a:r>
          </a:p>
          <a:p>
            <a:pPr lvl="1"/>
            <a:r>
              <a:rPr lang="en-US" dirty="0" smtClean="0"/>
              <a:t>Cause of blindness: corneal or retinal infection.</a:t>
            </a:r>
          </a:p>
          <a:p>
            <a:r>
              <a:rPr lang="fr-FR" dirty="0" smtClean="0"/>
              <a:t>Central </a:t>
            </a:r>
            <a:r>
              <a:rPr lang="en-US" dirty="0" smtClean="0"/>
              <a:t>nervous system (CNS): encephalitis</a:t>
            </a:r>
            <a:r>
              <a:rPr lang="en-US" dirty="0" smtClean="0">
                <a:sym typeface="Symbol"/>
              </a:rPr>
              <a:t></a:t>
            </a:r>
            <a:r>
              <a:rPr lang="fr-FR" dirty="0" err="1" smtClean="0"/>
              <a:t>untreated</a:t>
            </a:r>
            <a:r>
              <a:rPr lang="fr-FR" dirty="0" smtClean="0"/>
              <a:t>.</a:t>
            </a:r>
          </a:p>
          <a:p>
            <a:endParaRPr lang="fr-FR" dirty="0"/>
          </a:p>
        </p:txBody>
      </p:sp>
      <p:pic>
        <p:nvPicPr>
          <p:cNvPr id="4" name="Picture 2" descr="http://health.usnews.com/pubdbimages/image/44340/FE_DA_PinkEye_021913425x283.jpg"/>
          <p:cNvPicPr>
            <a:picLocks noChangeAspect="1" noChangeArrowheads="1"/>
          </p:cNvPicPr>
          <p:nvPr/>
        </p:nvPicPr>
        <p:blipFill>
          <a:blip r:embed="rId2"/>
          <a:srcRect l="17175" t="25443"/>
          <a:stretch>
            <a:fillRect/>
          </a:stretch>
        </p:blipFill>
        <p:spPr bwMode="auto">
          <a:xfrm>
            <a:off x="5410200" y="1981200"/>
            <a:ext cx="3352800" cy="2009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9"/>
          <p:cNvSpPr>
            <a:spLocks noChangeArrowheads="1"/>
          </p:cNvSpPr>
          <p:nvPr/>
        </p:nvSpPr>
        <p:spPr bwMode="auto">
          <a:xfrm>
            <a:off x="5562600" y="3429000"/>
            <a:ext cx="3117072" cy="589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800100" lvl="1" indent="-342900">
              <a:lnSpc>
                <a:spcPct val="150000"/>
              </a:lnSpc>
              <a:spcBef>
                <a:spcPct val="20000"/>
              </a:spcBef>
            </a:pPr>
            <a:r>
              <a:rPr lang="en-US" sz="2400" dirty="0" err="1" smtClean="0"/>
              <a:t>Keratoconjunctivitis</a:t>
            </a:r>
            <a:endParaRPr lang="fr-FR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18</a:t>
            </a:fld>
            <a:endParaRPr lang="fr-FR"/>
          </a:p>
        </p:txBody>
      </p:sp>
      <p:sp>
        <p:nvSpPr>
          <p:cNvPr id="12290" name="AutoShape 2" descr="data:image/jpeg;base64,/9j/4AAQSkZJRgABAQAAAQABAAD/2wCEAAkGBxQSEhUUExQUFBUUFRAQFRQPEA8NFBAVFBQXFhQUFBQYHCggGBolHBQUITEhJSkrLjouFx8zODMsNygtLisBCgoKDg0OFxAQFywcHBwsLCwsLCwsLDcsLCwrLCw3LCwsLCwsLCwrLCwsLCwsNywsKywsLCwsNzcsLDcuNywrN//AABEIAJwAzwMBIgACEQEDEQH/xAAbAAACAwEBAQAAAAAAAAAAAAADBAECBQYAB//EADYQAAEEAQIEBAUDAgYDAAAAAAEAAgMRIQQSBTFBUQYiYXETgZGh8CMyscHRFBVCUnLhY4KS/8QAGgEAAwEBAQEAAAAAAAAAAAAAAQIDAAQFBv/EACERAQEAAgMAAwADAQAAAAAAAAABAhEDITEEEkETQlEi/9oADAMBAAIRAxEAPwDIa6ha9Bk2ltTJkAJnThclejDszvKluH817XyU1To8AJTQebn9UjA6j8ynJD5j9EsW5PvaAiPN5RHmgPRAcf6JlwtpQEM9Cj6c9fVLl2EWE4WNDsLufpQSzneb7qzH+Y+ufmEHdn890Kx2E8l7VN3Gvf5IcX7b7V/KsXZPsFg2VEn7T1Bz78kw125Jz4cR6j+/9E5CPvk+iRhntvHZNRHB7ILW9B7k9yit5phCcKJ98qJ3cu1/yizY+iRc7kPU/ZYRJ2YQ2OvPsmH8vz6IcEdLDKvHGikcvcKWNRAy+aLbCaCfr9kV4tX2LwaFhcSDbiVoVVJGFtJud2WqrlimvPJH0jr/AISuuddBNaR2EujTwXdkqjuZVGuyry90BiHswrQv6d1aJLnBPuCgZI5fnRMwHCUDsfnVGjKU8X3Gj3BsKZT5vcEobHfc/wBVLjucPQfa1g0cbhh9gpjOB8/r0VXny/T+UQcwPU/YBENE5mfqewBT8IQGMtzvf+E2xtIaaLM5V+V2RI3fn8IUaqHLCvIcpdgsuP8A6j+qM53X3CqzH3KAibe6s1qkqzOSLLMCK1CpEYER0tS9S9a8Vh04pvP6q8zshBc5S51hVcqJjdJ3RlIA+b0Cb0bkDRZ5yiOdgIUpyPmvApaaGYSqS8/ovRuVbs0Mnsl2aKhufkibU1Dw9554vNcz/wBBOf5VXM/RA8jLIpXhFZ9Pqnzwu+V/MKr+GvHI49cIGmKt2B7i1fZn872h7NvMVyR2Z+yOw+tRC0gep+1lFcUaGNVkYm0GiwfVgdV5xqhzxSo/H1pC1M7WBz3kBrRZJ5AJdBejAPP2V2rmuE8fbKJZ5CI4WERRhxskgW51dSbbhLniuo11s0rTDDe1078OPfb2+WfZU/jv6l/LNdd7bvEOPwxPZG51vc4N2syW2at3Yei1x/CxOCeHYtMLA3yczI8AuJ612C22FLlr8Ph9v7C2rNQwVbclVWBVrVFK0ZwrjgK8Zx81S+Sq02rORc8yUWB9H6IIOT7KQcoGhuQ8vmpUHkiaeAve1o5n7DqgaGOH6N0pxy6nsuj0mhYwY59SaspZ7xE2m4ACwNbxx5NMwO4yUl906uPguUdjG1oJ6euLVXytHMj5kL59JI53Nx+pUNgPdB0T4+/a793FIW/62/UJ2F7JBYIr0or5sMFOaPivwXB1mr8wJwQqTCaSz4rPHaavStI5XfdZ0fDy02DjstKHVB1H890XcCl+hMd+FWRKj40+G0gzBNInkw9a9rGl7yA1oJJPIL5Z4n8Qu1LqbbYmnyt6uP8Aud6+i7nxDwbU611FzYIG5a0/qPkP+5wGB6C0DQ+CtPHlwdKf/IaH/wAj+6pjMcO765OScnJ1Oo4PgjgZBuhfqA3kxjnANJOTQBX1jhsxewXE6ECgGu2dO208vopjgaxtMaGgdGgNH2Rwk5OT7fh+Lh+ntXBVmlDCIoOhZWBVC5SwIsM1WCqrJhcA5+FSKRLSTeVegfi1axxynA67V3cwgROxatvyEKaHA9dDwCGgXfIey5lmaXXMkEcY9r+yW+KYTeTI8Qz5DR2WTDCSmtU4yPLj1RIo0mMen9tSROn0t5T50uEzposJrYiW5bcxxDTEBc5qQbX0aXQtPNKz+H2HN0htWc2EmqzvCfEC5vw3HLKr1HRddC7C5KdkemcHX+dV1MDrF+yO3PyWb6MTxb21dfmFMcBDaJv3V4SiOTzFz5Zb6JSsScsa03sSkwTZJ7IyNwgnCdc1LSsUbDRDCiuyhRhFAS6F52UVqG4KwRERWVWqyMZ8ndJhHbySJfyTbXcl1ZR5uOR6I4RGJdrkyw9FOrY0zpguplcCwD0XM6YLd0rtzQO2EtnTo47rLZQR5TEUPmHZT8KintMxK67kajioIU0tBWmloLE4nr6tJs2GNqeJcZDBfOug5lc5rOOTv5O2js3B+ZQZyXus/JF0+mvCrjIfLGRlshe943EusgGyTi19P0stAewXMaPSgFbLZgOqW3tDksvjbjnTDNQFgxamzzWhDFfVNM9OfLEzLOlS5EMaE5b77LIglDei0hvCQ8B2ogXgERoWkEOkZjcKtKQEdBas1WBUKQUdBt8f1emMbyFeJy2/FenAII5rn2LryjyeOtGJyb0zkhEmmOpQydeDW0/JbPCjkj2KwNNKFq8Olp49cJau2ZGpzSMwlJuRTGikwkq8u4FxLAXJPZuJK67iTbaaXLsbRohJHVxX/kOLR5RJQIwtLT6Yu9B3T/8AkUbh5gXe9o3LRblJ64w8W2nCl3EnOGFr8W8Gf6onH/i4XfseixYNE5tgiiMEFbqtcsfxfQzyPka1pIzn2X0DTuoBcFpJvhyBx6YK7Fs9twl/Us+zz5qQmG0nG8k5TcSr+JXoVDeEYIb1tF2EFZQoK2m28Fe0O1NosuptC3KWog5bjPD5JTTWONeiwf8AIZwcxuHyK+xsYVeRm4buo/hd2WDw+Pk0+P6fhUoyWOA9ihauF7TlpHuKX2VgDhy/6Wdr+HseKcL+SjeN14cunymKVOw62iPSinPEvh/4fmj/AG8yOy5yKelHLF3YZTKPpsbw5oI6i0MPpZ3hzVbo9p5t/haM0djmpZdK4Vf44IylpA0G0pMHBaHC9IQNzsnp6JNunck2Z0sLuZx6J0O28yqOd2S4YSbPL0SW1L0y3WXhJ8T4e2XIFO7p6Oh0Cs4WgG3Da3hMh8u3vldDw7S7GAHNADK0CzKl7aCMrXInVWrxuQJJgobIqSkrSa5UegMlVt6pKmuVWlJcotNpkFQSvOVVh2sVNqi84LRtugDlaPnWaOMdPzKGrD6L0a+e8RHhxb06AdfdXmZ+FS9hdRF2OxA+ZRo6cPUcxzyVOx0Y1ka7TBzSD2XLweEoS47r54rC7eVn5lZOuhLcjp2U7jtaZ2eUlp/DDIvNG432PVQbaaOFqaLWbqRNTpGyC/Tmp58W/FuL5Fl7ZkQBRSUKWB0fPI7j+yhsi5ssbHfhnMvBnuUAFUL1O9TWgwXnSIQkVwQlHSWFJ8e1Xw47HM+UfNOkhcn4r126RsYOGjca7u5fwtouu06bUXzT8cqxNM9PxORhcmkJERr0kxyM1yfGksPNeiEpNjkYPVZU6JaglVBV7TAm1AK8opYXvFLpPi6VkfxvP/idzIHtiLtrGFpt2KBKTj4tqoQI5GxvdFpnaqYve7eac4bGlo2l2Bmu6618LSWuLQXN3bXEAlu6ro9LoKj4G7t20bi3aXULIs4vsu/TwplqeOV0/iiYsNtibIXQhhHxHNkEjHPI2A7rAYeZA6qo8ZOEL5tkbHN0sWpDdxcHvc9zS3nlvlHLOV07eFQBhZ8GLYXbi34TNpcMB1VV+q9JwqA0DDEQ0ENBjYdoOSBjCXVPM5rxh6rjU73WRGyNusg04LHyCR9yNu81VO5dUpP4mk+BLMRpqDJJI4xK8yAMk2ESt9u1V6rrv8JH/sb+8SftH7wRT/8AljmqQ8PiHxKij/Uw/wDTZ+oMmnYyho8zcVxHWuE9McBHFq3QksdQe0aV0p3kWOf8Iel8XTkObsiL92kDSfiMYRqHFou84oH1vku9g4ZCxvlijbTt4DY2NAdRbuAAwdpIvsrabhMAHlhiblp8sTG5abacDoSUujztyvieeQNgDZGNe5x3sEv+G+NtZlrJSDtokGiuedxYtjEjS5+3TSyH4xALnMm2efYdruvmC+n6vhcUrafG1wwac0OF96KzdTwyKq+Gyg3YAWNIDbvbVcvRLZL6eZWeVxzOKStkEcjYwRP8FxaXBu0wGVpBPXFZ7JSTxFIPhu2s2OaHPcNzttyFgwCS0UL3EELs5dDG+w6Njg47nbmNduIFAm+Z9VLeGwnbcUZ2fsuNh2Zvy4xnKnePH/FsfkZz9J0rD8pbjIR27pyDTN7KN4Y6J8u68cBxXxAyMFrTuf2HQ+vZcjvLnFzsk5tfbdbwOCYfqRtd61RHzXzjxNwSLTu/T3AWcE33SZYaV4/kTL8ZMBpPROWdEmoypKWtGN6O1yRYUywrQpkORGPS6kKkpbDoKuEq0phhVZU6IvKqI0Jg2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292" name="AutoShape 4" descr="data:image/jpeg;base64,/9j/4AAQSkZJRgABAQAAAQABAAD/2wCEAAkGBxQSEhUUExQUFBUUFRAQFRQPEA8NFBAVFBQXFhQUFBQYHCggGBolHBQUITEhJSkrLjouFx8zODMsNygtLisBCgoKDg0OFxAQFywcHBwsLCwsLCwsLDcsLCwrLCw3LCwsLCwsLCwrLCwsLCwsNywsKywsLCwsNzcsLDcuNywrN//AABEIAJwAzwMBIgACEQEDEQH/xAAbAAACAwEBAQAAAAAAAAAAAAADBAECBQYAB//EADYQAAEEAQIEBAUDAgYDAAAAAAEAAgMRIQQSBTFBUQYiYXETgZGh8CMyscHRFBVCUnLhY4KS/8QAGgEAAwEBAQEAAAAAAAAAAAAAAQIDAAQFBv/EACERAQEAAgMAAwADAQAAAAAAAAABAhEDITEEEkETQlEi/9oADAMBAAIRAxEAPwDIa6ha9Bk2ltTJkAJnThclejDszvKluH817XyU1To8AJTQebn9UjA6j8ynJD5j9EsW5PvaAiPN5RHmgPRAcf6JlwtpQEM9Cj6c9fVLl2EWE4WNDsLufpQSzneb7qzH+Y+ufmEHdn890Kx2E8l7VN3Gvf5IcX7b7V/KsXZPsFg2VEn7T1Bz78kw125Jz4cR6j+/9E5CPvk+iRhntvHZNRHB7ILW9B7k9yit5phCcKJ98qJ3cu1/yizY+iRc7kPU/ZYRJ2YQ2OvPsmH8vz6IcEdLDKvHGikcvcKWNRAy+aLbCaCfr9kV4tX2LwaFhcSDbiVoVVJGFtJud2WqrlimvPJH0jr/AISuuddBNaR2EujTwXdkqjuZVGuyry90BiHswrQv6d1aJLnBPuCgZI5fnRMwHCUDsfnVGjKU8X3Gj3BsKZT5vcEobHfc/wBVLjucPQfa1g0cbhh9gpjOB8/r0VXny/T+UQcwPU/YBENE5mfqewBT8IQGMtzvf+E2xtIaaLM5V+V2RI3fn8IUaqHLCvIcpdgsuP8A6j+qM53X3CqzH3KAibe6s1qkqzOSLLMCK1CpEYER0tS9S9a8Vh04pvP6q8zshBc5S51hVcqJjdJ3RlIA+b0Cb0bkDRZ5yiOdgIUpyPmvApaaGYSqS8/ovRuVbs0Mnsl2aKhufkibU1Dw9554vNcz/wBBOf5VXM/RA8jLIpXhFZ9Pqnzwu+V/MKr+GvHI49cIGmKt2B7i1fZn872h7NvMVyR2Z+yOw+tRC0gep+1lFcUaGNVkYm0GiwfVgdV5xqhzxSo/H1pC1M7WBz3kBrRZJ5AJdBejAPP2V2rmuE8fbKJZ5CI4WERRhxskgW51dSbbhLniuo11s0rTDDe1078OPfb2+WfZU/jv6l/LNdd7bvEOPwxPZG51vc4N2syW2at3Yei1x/CxOCeHYtMLA3yczI8AuJ612C22FLlr8Ph9v7C2rNQwVbclVWBVrVFK0ZwrjgK8Zx81S+Sq02rORc8yUWB9H6IIOT7KQcoGhuQ8vmpUHkiaeAve1o5n7DqgaGOH6N0pxy6nsuj0mhYwY59SaspZ7xE2m4ACwNbxx5NMwO4yUl906uPguUdjG1oJ6euLVXytHMj5kL59JI53Nx+pUNgPdB0T4+/a793FIW/62/UJ2F7JBYIr0or5sMFOaPivwXB1mr8wJwQqTCaSz4rPHaavStI5XfdZ0fDy02DjstKHVB1H890XcCl+hMd+FWRKj40+G0gzBNInkw9a9rGl7yA1oJJPIL5Z4n8Qu1LqbbYmnyt6uP8Aud6+i7nxDwbU611FzYIG5a0/qPkP+5wGB6C0DQ+CtPHlwdKf/IaH/wAj+6pjMcO765OScnJ1Oo4PgjgZBuhfqA3kxjnANJOTQBX1jhsxewXE6ECgGu2dO208vopjgaxtMaGgdGgNH2Rwk5OT7fh+Lh+ntXBVmlDCIoOhZWBVC5SwIsM1WCqrJhcA5+FSKRLSTeVegfi1axxynA67V3cwgROxatvyEKaHA9dDwCGgXfIey5lmaXXMkEcY9r+yW+KYTeTI8Qz5DR2WTDCSmtU4yPLj1RIo0mMen9tSROn0t5T50uEzposJrYiW5bcxxDTEBc5qQbX0aXQtPNKz+H2HN0htWc2EmqzvCfEC5vw3HLKr1HRddC7C5KdkemcHX+dV1MDrF+yO3PyWb6MTxb21dfmFMcBDaJv3V4SiOTzFz5Zb6JSsScsa03sSkwTZJ7IyNwgnCdc1LSsUbDRDCiuyhRhFAS6F52UVqG4KwRERWVWqyMZ8ndJhHbySJfyTbXcl1ZR5uOR6I4RGJdrkyw9FOrY0zpguplcCwD0XM6YLd0rtzQO2EtnTo47rLZQR5TEUPmHZT8KintMxK67kajioIU0tBWmloLE4nr6tJs2GNqeJcZDBfOug5lc5rOOTv5O2js3B+ZQZyXus/JF0+mvCrjIfLGRlshe943EusgGyTi19P0stAewXMaPSgFbLZgOqW3tDksvjbjnTDNQFgxamzzWhDFfVNM9OfLEzLOlS5EMaE5b77LIglDei0hvCQ8B2ogXgERoWkEOkZjcKtKQEdBas1WBUKQUdBt8f1emMbyFeJy2/FenAII5rn2LryjyeOtGJyb0zkhEmmOpQydeDW0/JbPCjkj2KwNNKFq8Olp49cJau2ZGpzSMwlJuRTGikwkq8u4FxLAXJPZuJK67iTbaaXLsbRohJHVxX/kOLR5RJQIwtLT6Yu9B3T/8AkUbh5gXe9o3LRblJ64w8W2nCl3EnOGFr8W8Gf6onH/i4XfseixYNE5tgiiMEFbqtcsfxfQzyPka1pIzn2X0DTuoBcFpJvhyBx6YK7Fs9twl/Us+zz5qQmG0nG8k5TcSr+JXoVDeEYIb1tF2EFZQoK2m28Fe0O1NosuptC3KWog5bjPD5JTTWONeiwf8AIZwcxuHyK+xsYVeRm4buo/hd2WDw+Pk0+P6fhUoyWOA9ihauF7TlpHuKX2VgDhy/6Wdr+HseKcL+SjeN14cunymKVOw62iPSinPEvh/4fmj/AG8yOy5yKelHLF3YZTKPpsbw5oI6i0MPpZ3hzVbo9p5t/haM0djmpZdK4Vf44IylpA0G0pMHBaHC9IQNzsnp6JNunck2Z0sLuZx6J0O28yqOd2S4YSbPL0SW1L0y3WXhJ8T4e2XIFO7p6Oh0Cs4WgG3Da3hMh8u3vldDw7S7GAHNADK0CzKl7aCMrXInVWrxuQJJgobIqSkrSa5UegMlVt6pKmuVWlJcotNpkFQSvOVVh2sVNqi84LRtugDlaPnWaOMdPzKGrD6L0a+e8RHhxb06AdfdXmZ+FS9hdRF2OxA+ZRo6cPUcxzyVOx0Y1ka7TBzSD2XLweEoS47r54rC7eVn5lZOuhLcjp2U7jtaZ2eUlp/DDIvNG432PVQbaaOFqaLWbqRNTpGyC/Tmp58W/FuL5Fl7ZkQBRSUKWB0fPI7j+yhsi5ssbHfhnMvBnuUAFUL1O9TWgwXnSIQkVwQlHSWFJ8e1Xw47HM+UfNOkhcn4r126RsYOGjca7u5fwtouu06bUXzT8cqxNM9PxORhcmkJERr0kxyM1yfGksPNeiEpNjkYPVZU6JaglVBV7TAm1AK8opYXvFLpPi6VkfxvP/idzIHtiLtrGFpt2KBKTj4tqoQI5GxvdFpnaqYve7eac4bGlo2l2Bmu6618LSWuLQXN3bXEAlu6ro9LoKj4G7t20bi3aXULIs4vsu/TwplqeOV0/iiYsNtibIXQhhHxHNkEjHPI2A7rAYeZA6qo8ZOEL5tkbHN0sWpDdxcHvc9zS3nlvlHLOV07eFQBhZ8GLYXbi34TNpcMB1VV+q9JwqA0DDEQ0ENBjYdoOSBjCXVPM5rxh6rjU73WRGyNusg04LHyCR9yNu81VO5dUpP4mk+BLMRpqDJJI4xK8yAMk2ESt9u1V6rrv8JH/sb+8SftH7wRT/8AljmqQ8PiHxKij/Uw/wDTZ+oMmnYyho8zcVxHWuE9McBHFq3QksdQe0aV0p3kWOf8Iel8XTkObsiL92kDSfiMYRqHFou84oH1vku9g4ZCxvlijbTt4DY2NAdRbuAAwdpIvsrabhMAHlhiblp8sTG5abacDoSUujztyvieeQNgDZGNe5x3sEv+G+NtZlrJSDtokGiuedxYtjEjS5+3TSyH4xALnMm2efYdruvmC+n6vhcUrafG1wwac0OF96KzdTwyKq+Gyg3YAWNIDbvbVcvRLZL6eZWeVxzOKStkEcjYwRP8FxaXBu0wGVpBPXFZ7JSTxFIPhu2s2OaHPcNzttyFgwCS0UL3EELs5dDG+w6Njg47nbmNduIFAm+Z9VLeGwnbcUZ2fsuNh2Zvy4xnKnePH/FsfkZz9J0rD8pbjIR27pyDTN7KN4Y6J8u68cBxXxAyMFrTuf2HQ+vZcjvLnFzsk5tfbdbwOCYfqRtd61RHzXzjxNwSLTu/T3AWcE33SZYaV4/kTL8ZMBpPROWdEmoypKWtGN6O1yRYUywrQpkORGPS6kKkpbDoKuEq0phhVZU6IvKqI0Jg2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9" name="Picture 9" descr="http://smithlhhsb122.wikispaces.com/file/view/pre.jpg/422388198/309x233/pr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05600" y="4953000"/>
            <a:ext cx="1933575" cy="145578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Clinical Manifestations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19</a:t>
            </a:fld>
            <a:endParaRPr lang="fr-F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1689"/>
          <a:stretch/>
        </p:blipFill>
        <p:spPr>
          <a:xfrm>
            <a:off x="2057400" y="838200"/>
            <a:ext cx="5181600" cy="604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695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fr-FR" dirty="0" smtClean="0"/>
              <a:t>Objective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90600"/>
            <a:ext cx="8915400" cy="5867400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n-US" dirty="0" smtClean="0"/>
              <a:t>After this session the students should be able to:</a:t>
            </a:r>
          </a:p>
          <a:p>
            <a:r>
              <a:rPr lang="en-US" dirty="0" smtClean="0"/>
              <a:t>List the characters HSV.</a:t>
            </a:r>
          </a:p>
          <a:p>
            <a:r>
              <a:rPr lang="en-US" dirty="0" smtClean="0"/>
              <a:t>Describe the morphology of HSV.</a:t>
            </a:r>
          </a:p>
          <a:p>
            <a:r>
              <a:rPr lang="en-US" dirty="0" smtClean="0"/>
              <a:t>Illustrate the different stages of multiplication of HSV.</a:t>
            </a:r>
          </a:p>
          <a:p>
            <a:r>
              <a:rPr lang="en-US" dirty="0" smtClean="0"/>
              <a:t>Define the routes of transmission of HSV.</a:t>
            </a:r>
          </a:p>
          <a:p>
            <a:r>
              <a:rPr lang="en-US" dirty="0" smtClean="0"/>
              <a:t>Recognize </a:t>
            </a:r>
            <a:r>
              <a:rPr lang="en-US" dirty="0" smtClean="0"/>
              <a:t>the target organs of infection with HSV (specifying type of virus responsible).</a:t>
            </a:r>
          </a:p>
          <a:p>
            <a:r>
              <a:rPr lang="en-US" dirty="0" smtClean="0"/>
              <a:t>Describe the pathophysiology of HSV infection (pathogenic Power).</a:t>
            </a:r>
          </a:p>
          <a:p>
            <a:r>
              <a:rPr lang="en-US" dirty="0" smtClean="0"/>
              <a:t>Determine the different stages in the evolution of HSV infection.</a:t>
            </a:r>
          </a:p>
          <a:p>
            <a:r>
              <a:rPr lang="en-US" dirty="0" smtClean="0"/>
              <a:t>Describe the Clinical manifestations of HSV infection.</a:t>
            </a:r>
          </a:p>
          <a:p>
            <a:r>
              <a:rPr lang="en-US" dirty="0" smtClean="0"/>
              <a:t>List the techniques for detecting HSV.</a:t>
            </a:r>
          </a:p>
          <a:p>
            <a:r>
              <a:rPr lang="en-US" dirty="0" smtClean="0"/>
              <a:t>List active molecules for treatment HSV.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2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en-US" dirty="0" smtClean="0"/>
              <a:t>Diagnostic virology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62000"/>
            <a:ext cx="7391400" cy="4419600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Virus isolation:</a:t>
            </a:r>
            <a:r>
              <a:rPr lang="fr-FR" sz="2800" dirty="0" smtClean="0"/>
              <a:t> culture cellulaire </a:t>
            </a:r>
            <a:r>
              <a:rPr lang="fr-FR" sz="2800" dirty="0" smtClean="0">
                <a:sym typeface="Symbol"/>
              </a:rPr>
              <a:t></a:t>
            </a:r>
            <a:r>
              <a:rPr lang="en-US" sz="2800" dirty="0" smtClean="0"/>
              <a:t> viral (reference method)</a:t>
            </a:r>
          </a:p>
          <a:p>
            <a:pPr lvl="1"/>
            <a:r>
              <a:rPr lang="en-US" sz="2400" dirty="0" smtClean="0"/>
              <a:t>Sampling at site of infection: vesicle scraping, fluid, or genital swab.</a:t>
            </a:r>
          </a:p>
          <a:p>
            <a:pPr lvl="1"/>
            <a:r>
              <a:rPr lang="en-US" sz="2400" dirty="0" smtClean="0"/>
              <a:t>Permissive cell: Vero, human diploid cell.</a:t>
            </a:r>
          </a:p>
          <a:p>
            <a:pPr lvl="1"/>
            <a:r>
              <a:rPr lang="en-US" sz="2400" dirty="0" smtClean="0"/>
              <a:t>Culture time: 48h </a:t>
            </a:r>
            <a:r>
              <a:rPr lang="en-US" sz="2400" dirty="0" smtClean="0">
                <a:sym typeface="Symbol"/>
              </a:rPr>
              <a:t> </a:t>
            </a:r>
            <a:r>
              <a:rPr lang="en-US" sz="2400" dirty="0" smtClean="0"/>
              <a:t>&gt; days.</a:t>
            </a:r>
          </a:p>
          <a:p>
            <a:r>
              <a:rPr lang="en-US" sz="2800" dirty="0" smtClean="0"/>
              <a:t>Identification</a:t>
            </a:r>
          </a:p>
          <a:p>
            <a:pPr lvl="1"/>
            <a:r>
              <a:rPr lang="en-US" sz="2400" dirty="0" smtClean="0"/>
              <a:t>Observation of CPE (</a:t>
            </a:r>
            <a:r>
              <a:rPr lang="fr-FR" sz="2400" dirty="0" err="1" smtClean="0"/>
              <a:t>syncytia</a:t>
            </a:r>
            <a:r>
              <a:rPr lang="fr-FR" sz="2400" dirty="0" smtClean="0"/>
              <a:t>, “</a:t>
            </a:r>
            <a:r>
              <a:rPr lang="fr-FR" sz="2400" dirty="0" err="1" smtClean="0"/>
              <a:t>ballooning</a:t>
            </a:r>
            <a:r>
              <a:rPr lang="fr-FR" sz="2400" dirty="0" smtClean="0"/>
              <a:t>” </a:t>
            </a:r>
            <a:r>
              <a:rPr lang="fr-FR" sz="2400" dirty="0" err="1" smtClean="0"/>
              <a:t>cytoplasm</a:t>
            </a:r>
            <a:r>
              <a:rPr lang="fr-FR" sz="2400" dirty="0" smtClean="0"/>
              <a:t>, </a:t>
            </a:r>
            <a:r>
              <a:rPr lang="en-US" sz="2400" dirty="0" smtClean="0"/>
              <a:t>and </a:t>
            </a:r>
            <a:r>
              <a:rPr lang="en-US" sz="2400" dirty="0" err="1" smtClean="0"/>
              <a:t>Cowdry</a:t>
            </a:r>
            <a:r>
              <a:rPr lang="en-US" sz="2400" dirty="0" smtClean="0"/>
              <a:t> type A </a:t>
            </a:r>
            <a:r>
              <a:rPr lang="en-US" sz="2400" dirty="0" err="1" smtClean="0"/>
              <a:t>intranuclear</a:t>
            </a:r>
            <a:r>
              <a:rPr lang="en-US" sz="2400" dirty="0" smtClean="0"/>
              <a:t> inclusions).</a:t>
            </a:r>
          </a:p>
          <a:p>
            <a:r>
              <a:rPr lang="en-US" sz="2800" dirty="0" smtClean="0"/>
              <a:t>Electronic microscopy: family </a:t>
            </a:r>
            <a:r>
              <a:rPr lang="en-US" sz="2800" i="1" dirty="0" err="1" smtClean="0"/>
              <a:t>Herpesviridae</a:t>
            </a:r>
            <a:r>
              <a:rPr lang="en-US" sz="2800" i="1" dirty="0" smtClean="0"/>
              <a:t>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19494" y="5105400"/>
            <a:ext cx="2524505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96200" y="-58993"/>
            <a:ext cx="1395924" cy="2390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20</a:t>
            </a:fld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628975"/>
            <a:ext cx="2787621" cy="2019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5102556"/>
            <a:ext cx="2515254" cy="17554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Diagnostic virology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47800"/>
            <a:ext cx="8610600" cy="51816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Immunological technique</a:t>
            </a:r>
          </a:p>
          <a:p>
            <a:pPr lvl="1"/>
            <a:r>
              <a:rPr lang="en-US" dirty="0" smtClean="0"/>
              <a:t>Less sensible</a:t>
            </a:r>
          </a:p>
          <a:p>
            <a:pPr lvl="1"/>
            <a:r>
              <a:rPr lang="en-US" dirty="0" smtClean="0"/>
              <a:t>Detection of Ag in a few hours.</a:t>
            </a:r>
          </a:p>
          <a:p>
            <a:r>
              <a:rPr lang="en-US" dirty="0" smtClean="0"/>
              <a:t>Methods in molecular biology (PCR)</a:t>
            </a:r>
          </a:p>
          <a:p>
            <a:pPr lvl="1"/>
            <a:r>
              <a:rPr lang="en-US" dirty="0" smtClean="0"/>
              <a:t>Detection of viral nucleic acid</a:t>
            </a:r>
          </a:p>
          <a:p>
            <a:pPr lvl="1"/>
            <a:r>
              <a:rPr lang="en-US" dirty="0" smtClean="0"/>
              <a:t>No indication of infectious power</a:t>
            </a:r>
          </a:p>
          <a:p>
            <a:pPr lvl="1"/>
            <a:r>
              <a:rPr lang="en-US" dirty="0" smtClean="0"/>
              <a:t>Neurological interest: CSF (</a:t>
            </a:r>
            <a:r>
              <a:rPr lang="fr-FR" dirty="0" err="1" smtClean="0"/>
              <a:t>replaced</a:t>
            </a:r>
            <a:r>
              <a:rPr lang="fr-FR" dirty="0" smtClean="0"/>
              <a:t> immunofluorescence </a:t>
            </a:r>
            <a:r>
              <a:rPr lang="fr-FR" dirty="0" err="1" smtClean="0"/>
              <a:t>analysis</a:t>
            </a:r>
            <a:r>
              <a:rPr lang="fr-FR" dirty="0" smtClean="0"/>
              <a:t> of a </a:t>
            </a:r>
            <a:r>
              <a:rPr lang="fr-FR" dirty="0" err="1" smtClean="0"/>
              <a:t>brain</a:t>
            </a:r>
            <a:r>
              <a:rPr lang="fr-FR" dirty="0" smtClean="0"/>
              <a:t> </a:t>
            </a:r>
            <a:r>
              <a:rPr lang="fr-FR" dirty="0" err="1" smtClean="0"/>
              <a:t>biopsy</a:t>
            </a:r>
            <a:r>
              <a:rPr lang="en-US" dirty="0" smtClean="0"/>
              <a:t>).</a:t>
            </a:r>
          </a:p>
          <a:p>
            <a:r>
              <a:rPr lang="en-US" dirty="0" smtClean="0"/>
              <a:t>Indirect diagnosis: ELISA</a:t>
            </a:r>
          </a:p>
          <a:p>
            <a:pPr lvl="1"/>
            <a:r>
              <a:rPr lang="en-US" dirty="0" smtClean="0"/>
              <a:t>Detect </a:t>
            </a:r>
            <a:r>
              <a:rPr lang="en-US" dirty="0" err="1" smtClean="0"/>
              <a:t>IgM</a:t>
            </a:r>
            <a:r>
              <a:rPr lang="en-US" dirty="0" smtClean="0"/>
              <a:t>, </a:t>
            </a:r>
            <a:r>
              <a:rPr lang="en-US" dirty="0" err="1" smtClean="0"/>
              <a:t>IgG</a:t>
            </a:r>
            <a:endParaRPr lang="en-US" dirty="0" smtClean="0"/>
          </a:p>
          <a:p>
            <a:pPr lvl="1"/>
            <a:r>
              <a:rPr lang="en-US" dirty="0" smtClean="0"/>
              <a:t>Interest: antibodies differentiate HSV-1 or -2, </a:t>
            </a:r>
            <a:r>
              <a:rPr lang="fr-FR" dirty="0" err="1" smtClean="0"/>
              <a:t>diagnosing</a:t>
            </a:r>
            <a:r>
              <a:rPr lang="fr-FR" dirty="0" smtClean="0"/>
              <a:t> a </a:t>
            </a:r>
            <a:r>
              <a:rPr lang="en-US" dirty="0" smtClean="0"/>
              <a:t>primary HSV infection and for epidemiologic studies.</a:t>
            </a:r>
          </a:p>
          <a:p>
            <a:pPr lvl="1"/>
            <a:endParaRPr lang="en-US" dirty="0" smtClean="0"/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21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Diagnostic virology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1828800"/>
            <a:ext cx="6086475" cy="456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22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Diagnostic virology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763000" cy="58674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Indication of exams:</a:t>
            </a:r>
          </a:p>
          <a:p>
            <a:pPr lvl="1"/>
            <a:r>
              <a:rPr lang="en-US" dirty="0" smtClean="0"/>
              <a:t>Diagnosis of primary infection:</a:t>
            </a:r>
          </a:p>
          <a:p>
            <a:pPr lvl="2"/>
            <a:r>
              <a:rPr lang="en-US" sz="2600" dirty="0" smtClean="0"/>
              <a:t>Isolation: </a:t>
            </a:r>
            <a:r>
              <a:rPr lang="en-US" sz="2600" dirty="0" err="1" smtClean="0"/>
              <a:t>mucocutaneous</a:t>
            </a:r>
            <a:r>
              <a:rPr lang="en-US" sz="2600" dirty="0" smtClean="0"/>
              <a:t> lesions</a:t>
            </a:r>
          </a:p>
          <a:p>
            <a:pPr lvl="2"/>
            <a:r>
              <a:rPr lang="en-US" sz="2600" dirty="0" smtClean="0"/>
              <a:t>Serology: </a:t>
            </a:r>
            <a:r>
              <a:rPr lang="en-US" sz="2600" dirty="0" err="1" smtClean="0"/>
              <a:t>IgM</a:t>
            </a:r>
            <a:r>
              <a:rPr lang="en-US" sz="2600" dirty="0" smtClean="0"/>
              <a:t>, </a:t>
            </a:r>
            <a:r>
              <a:rPr lang="en-US" sz="2600" dirty="0" err="1" smtClean="0"/>
              <a:t>IgG</a:t>
            </a:r>
            <a:r>
              <a:rPr lang="en-US" sz="2600" dirty="0" smtClean="0"/>
              <a:t>.</a:t>
            </a:r>
          </a:p>
          <a:p>
            <a:pPr lvl="1"/>
            <a:r>
              <a:rPr lang="en-US" dirty="0" smtClean="0"/>
              <a:t>Herpes encephalitis</a:t>
            </a:r>
          </a:p>
          <a:p>
            <a:pPr lvl="2"/>
            <a:r>
              <a:rPr lang="en-US" sz="2600" dirty="0" smtClean="0"/>
              <a:t>Interferon dosage in CSF</a:t>
            </a:r>
          </a:p>
          <a:p>
            <a:pPr lvl="2"/>
            <a:r>
              <a:rPr lang="en-US" sz="2600" dirty="0" smtClean="0"/>
              <a:t>PCR of CSF before treatment</a:t>
            </a:r>
          </a:p>
          <a:p>
            <a:pPr lvl="2"/>
            <a:r>
              <a:rPr lang="en-US" sz="2600" dirty="0" smtClean="0"/>
              <a:t>Comparative serology (primary infection or not).</a:t>
            </a:r>
          </a:p>
          <a:p>
            <a:pPr lvl="1"/>
            <a:r>
              <a:rPr lang="en-US" dirty="0" smtClean="0"/>
              <a:t>Retinitis herpes</a:t>
            </a:r>
          </a:p>
          <a:p>
            <a:pPr lvl="2"/>
            <a:r>
              <a:rPr lang="en-US" sz="2600" dirty="0" smtClean="0"/>
              <a:t>PCR of aqueous humor or vitreous.</a:t>
            </a:r>
          </a:p>
          <a:p>
            <a:pPr lvl="1"/>
            <a:r>
              <a:rPr lang="en-US" dirty="0" smtClean="0"/>
              <a:t>Genital infection during pregnancy</a:t>
            </a:r>
          </a:p>
          <a:p>
            <a:pPr lvl="2"/>
            <a:r>
              <a:rPr lang="en-US" sz="2600" dirty="0" smtClean="0"/>
              <a:t>Viral Culture: No known genital HSV.</a:t>
            </a:r>
          </a:p>
          <a:p>
            <a:pPr lvl="1"/>
            <a:r>
              <a:rPr lang="en-US" dirty="0" smtClean="0"/>
              <a:t>Neonatal infection</a:t>
            </a:r>
          </a:p>
          <a:p>
            <a:pPr lvl="2"/>
            <a:r>
              <a:rPr lang="en-US" sz="2600" dirty="0" smtClean="0"/>
              <a:t>Culture isolation or PCR.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23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Treatment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8763000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Guanine analog, </a:t>
            </a:r>
            <a:r>
              <a:rPr lang="en-US" sz="2800" dirty="0" err="1" smtClean="0"/>
              <a:t>acycloguanosine</a:t>
            </a:r>
            <a:r>
              <a:rPr lang="en-US" sz="2800" dirty="0" smtClean="0"/>
              <a:t> (acyclovir), is selectively effective against HSV </a:t>
            </a:r>
            <a:r>
              <a:rPr lang="en-US" sz="2800" dirty="0" smtClean="0">
                <a:sym typeface="Symbol"/>
              </a:rPr>
              <a:t></a:t>
            </a:r>
            <a:r>
              <a:rPr lang="en-US" sz="2800" dirty="0" smtClean="0"/>
              <a:t>active inhibitor of DNA synthesis only after initially being </a:t>
            </a:r>
            <a:r>
              <a:rPr lang="en-US" sz="2800" dirty="0" err="1" smtClean="0"/>
              <a:t>phosphorylated</a:t>
            </a:r>
            <a:r>
              <a:rPr lang="en-US" sz="2800" dirty="0" smtClean="0"/>
              <a:t> by HSV </a:t>
            </a:r>
            <a:r>
              <a:rPr lang="fr-FR" sz="2800" dirty="0" err="1" smtClean="0"/>
              <a:t>thymidine</a:t>
            </a:r>
            <a:r>
              <a:rPr lang="fr-FR" sz="2800" dirty="0" smtClean="0"/>
              <a:t> kinase.</a:t>
            </a:r>
          </a:p>
          <a:p>
            <a:endParaRPr lang="fr-FR" sz="2800" dirty="0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24560" y="2590800"/>
            <a:ext cx="5338240" cy="426719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24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Treatment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grpSp>
        <p:nvGrpSpPr>
          <p:cNvPr id="4" name="Group 13"/>
          <p:cNvGrpSpPr>
            <a:grpSpLocks/>
          </p:cNvGrpSpPr>
          <p:nvPr/>
        </p:nvGrpSpPr>
        <p:grpSpPr bwMode="auto">
          <a:xfrm>
            <a:off x="1066800" y="1981200"/>
            <a:ext cx="7010400" cy="3200400"/>
            <a:chOff x="1066800" y="2133600"/>
            <a:chExt cx="7010400" cy="2717802"/>
          </a:xfrm>
        </p:grpSpPr>
        <p:sp>
          <p:nvSpPr>
            <p:cNvPr id="5" name="Rectangle 1"/>
            <p:cNvSpPr>
              <a:spLocks noChangeArrowheads="1"/>
            </p:cNvSpPr>
            <p:nvPr/>
          </p:nvSpPr>
          <p:spPr bwMode="auto">
            <a:xfrm>
              <a:off x="1066800" y="2133600"/>
              <a:ext cx="7010400" cy="523069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2800" b="1" dirty="0"/>
                <a:t>Recommended Regimens*</a:t>
              </a:r>
            </a:p>
          </p:txBody>
        </p:sp>
        <p:sp>
          <p:nvSpPr>
            <p:cNvPr id="6" name="Rectangle 3"/>
            <p:cNvSpPr>
              <a:spLocks noChangeArrowheads="1"/>
            </p:cNvSpPr>
            <p:nvPr/>
          </p:nvSpPr>
          <p:spPr bwMode="auto">
            <a:xfrm>
              <a:off x="1066800" y="2650800"/>
              <a:ext cx="7010400" cy="220060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/>
              <a:r>
                <a:rPr lang="en-US" sz="1100" dirty="0"/>
                <a:t/>
              </a:r>
              <a:br>
                <a:rPr lang="en-US" sz="1100" dirty="0"/>
              </a:br>
              <a:r>
                <a:rPr lang="en-US" b="1" dirty="0"/>
                <a:t> Acyclovir</a:t>
              </a:r>
              <a:r>
                <a:rPr lang="en-US" dirty="0"/>
                <a:t> 400 mg orally three times a day for 7–10 days</a:t>
              </a:r>
            </a:p>
            <a:p>
              <a:pPr algn="ctr"/>
              <a:r>
                <a:rPr lang="en-US" dirty="0"/>
                <a:t>OR</a:t>
              </a:r>
            </a:p>
            <a:p>
              <a:pPr algn="ctr"/>
              <a:r>
                <a:rPr lang="en-US" b="1" dirty="0"/>
                <a:t>Acyclovir</a:t>
              </a:r>
              <a:r>
                <a:rPr lang="en-US" dirty="0"/>
                <a:t> 200 mg orally five times a day for 7–10 days</a:t>
              </a:r>
            </a:p>
            <a:p>
              <a:pPr algn="ctr"/>
              <a:r>
                <a:rPr lang="en-US" dirty="0"/>
                <a:t>OR</a:t>
              </a:r>
            </a:p>
            <a:p>
              <a:pPr algn="ctr"/>
              <a:r>
                <a:rPr lang="en-US" b="1" dirty="0" err="1"/>
                <a:t>Famciclovir</a:t>
              </a:r>
              <a:r>
                <a:rPr lang="en-US" dirty="0"/>
                <a:t> 250 mg orally three times a day for 7–10 days</a:t>
              </a:r>
            </a:p>
            <a:p>
              <a:pPr algn="ctr"/>
              <a:r>
                <a:rPr lang="en-US" dirty="0"/>
                <a:t>OR</a:t>
              </a:r>
            </a:p>
            <a:p>
              <a:pPr algn="ctr"/>
              <a:r>
                <a:rPr lang="en-US" b="1" dirty="0" err="1"/>
                <a:t>Valacyclovir</a:t>
              </a:r>
              <a:r>
                <a:rPr lang="en-US" dirty="0"/>
                <a:t> 1 g orally twice a day for 7–10 days</a:t>
              </a:r>
            </a:p>
          </p:txBody>
        </p:sp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04800" y="5410200"/>
            <a:ext cx="8839200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eaLnBrk="0" hangingPunct="0"/>
            <a:r>
              <a:rPr lang="en-US" sz="2100" dirty="0"/>
              <a:t>*Treatment can be extended if healing is incomplete after 10 days of therapy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0" y="1295400"/>
            <a:ext cx="91440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First Clinical Episode of Genital Herpes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25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Prevention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vaccine</a:t>
            </a:r>
          </a:p>
          <a:p>
            <a:r>
              <a:rPr lang="en-US" dirty="0" smtClean="0"/>
              <a:t>Limit close contact with an infected person (virus-shedding lesions and by safe sexual </a:t>
            </a:r>
            <a:r>
              <a:rPr lang="en-US" dirty="0" err="1" smtClean="0"/>
              <a:t>practice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→condom</a:t>
            </a:r>
            <a:r>
              <a:rPr lang="en-US" dirty="0" smtClean="0"/>
              <a:t>).</a:t>
            </a:r>
          </a:p>
          <a:p>
            <a:r>
              <a:rPr lang="fr-FR" dirty="0" err="1" smtClean="0"/>
              <a:t>Prophylactic</a:t>
            </a:r>
            <a:r>
              <a:rPr lang="fr-FR" dirty="0" smtClean="0"/>
              <a:t> </a:t>
            </a:r>
            <a:r>
              <a:rPr lang="en-US" dirty="0" smtClean="0"/>
              <a:t>therapy of mother and newborn with acyclovir.</a:t>
            </a:r>
          </a:p>
          <a:p>
            <a:pPr lvl="1"/>
            <a:endParaRPr lang="en-US" dirty="0" smtClean="0"/>
          </a:p>
          <a:p>
            <a:pPr lvl="1"/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26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fr-FR" sz="3600" smtClean="0"/>
              <a:t>Refereneces</a:t>
            </a:r>
            <a:endParaRPr lang="fr-FR" sz="3600" dirty="0" smtClean="0"/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9144000" cy="5410200"/>
          </a:xfrm>
        </p:spPr>
        <p:txBody>
          <a:bodyPr>
            <a:normAutofit fontScale="92500" lnSpcReduction="10000"/>
          </a:bodyPr>
          <a:lstStyle/>
          <a:p>
            <a:pPr lvl="1" eaLnBrk="1" hangingPunct="1">
              <a:lnSpc>
                <a:spcPct val="150000"/>
              </a:lnSpc>
              <a:buFont typeface="Arial" charset="0"/>
              <a:buBlip>
                <a:blip r:embed="rId2"/>
              </a:buBlip>
            </a:pPr>
            <a:r>
              <a:rPr lang="en-US" dirty="0" smtClean="0"/>
              <a:t>Jean-Marie </a:t>
            </a:r>
            <a:r>
              <a:rPr lang="en-US" dirty="0" err="1" smtClean="0"/>
              <a:t>Huraux</a:t>
            </a:r>
            <a:r>
              <a:rPr lang="en-US" dirty="0" smtClean="0"/>
              <a:t> et al «</a:t>
            </a:r>
            <a:r>
              <a:rPr lang="en-US" dirty="0" err="1" smtClean="0"/>
              <a:t>Virologie</a:t>
            </a:r>
            <a:r>
              <a:rPr lang="en-US" dirty="0" smtClean="0"/>
              <a:t>» </a:t>
            </a:r>
            <a:r>
              <a:rPr lang="fr-FR" dirty="0" smtClean="0"/>
              <a:t>Université Pierre et Marie Curie 2006-2007.</a:t>
            </a:r>
          </a:p>
          <a:p>
            <a:pPr lvl="1">
              <a:lnSpc>
                <a:spcPct val="150000"/>
              </a:lnSpc>
              <a:buBlip>
                <a:blip r:embed="rId2"/>
              </a:buBlip>
            </a:pPr>
            <a:r>
              <a:rPr lang="fr-FR" dirty="0" smtClean="0"/>
              <a:t>Cynthia </a:t>
            </a:r>
            <a:r>
              <a:rPr lang="fr-FR" dirty="0" err="1" smtClean="0"/>
              <a:t>Nau</a:t>
            </a:r>
            <a:r>
              <a:rPr lang="fr-FR" dirty="0" smtClean="0"/>
              <a:t> </a:t>
            </a:r>
            <a:r>
              <a:rPr lang="fr-FR" dirty="0" err="1" smtClean="0"/>
              <a:t>Cornelissen</a:t>
            </a:r>
            <a:r>
              <a:rPr lang="fr-FR" dirty="0" smtClean="0"/>
              <a:t>, Bruce D. Fisher, Richard A. Harvey, </a:t>
            </a:r>
            <a:r>
              <a:rPr lang="fr-FR" dirty="0" err="1" smtClean="0"/>
              <a:t>Lippincott’s</a:t>
            </a:r>
            <a:r>
              <a:rPr lang="fr-FR" dirty="0" smtClean="0"/>
              <a:t> </a:t>
            </a:r>
            <a:r>
              <a:rPr lang="fr-FR" dirty="0" err="1" smtClean="0"/>
              <a:t>Illustrated</a:t>
            </a:r>
            <a:r>
              <a:rPr lang="fr-FR" dirty="0" smtClean="0"/>
              <a:t> </a:t>
            </a:r>
            <a:r>
              <a:rPr lang="fr-FR" dirty="0" err="1" smtClean="0"/>
              <a:t>Reviews</a:t>
            </a:r>
            <a:r>
              <a:rPr lang="fr-FR" dirty="0" smtClean="0"/>
              <a:t>: </a:t>
            </a:r>
            <a:r>
              <a:rPr lang="fr-FR" dirty="0" err="1" smtClean="0"/>
              <a:t>Microbiology</a:t>
            </a:r>
            <a:r>
              <a:rPr lang="fr-FR" dirty="0" smtClean="0"/>
              <a:t>. </a:t>
            </a:r>
            <a:r>
              <a:rPr lang="fr-FR" dirty="0" err="1" smtClean="0"/>
              <a:t>Third</a:t>
            </a:r>
            <a:r>
              <a:rPr lang="fr-FR" dirty="0" smtClean="0"/>
              <a:t> Edition. 2013.</a:t>
            </a:r>
          </a:p>
          <a:p>
            <a:pPr lvl="1">
              <a:lnSpc>
                <a:spcPct val="150000"/>
              </a:lnSpc>
              <a:buBlip>
                <a:blip r:embed="rId2"/>
              </a:buBlip>
            </a:pPr>
            <a:r>
              <a:rPr lang="fr-FR" dirty="0" smtClean="0"/>
              <a:t>Patrick R. Murray, Ken S. </a:t>
            </a:r>
            <a:r>
              <a:rPr lang="fr-FR" dirty="0" err="1" smtClean="0"/>
              <a:t>Rosenthal</a:t>
            </a:r>
            <a:r>
              <a:rPr lang="fr-FR" dirty="0" smtClean="0"/>
              <a:t>, Michael A. </a:t>
            </a:r>
            <a:r>
              <a:rPr lang="fr-FR" dirty="0" err="1" smtClean="0"/>
              <a:t>Pfaller</a:t>
            </a:r>
            <a:r>
              <a:rPr lang="fr-FR" dirty="0" smtClean="0"/>
              <a:t>. MEDICAL MICROBIOLOGY. 2016. 8th EDITION.</a:t>
            </a:r>
          </a:p>
          <a:p>
            <a:pPr lvl="1">
              <a:lnSpc>
                <a:spcPct val="150000"/>
              </a:lnSpc>
              <a:buBlip>
                <a:blip r:embed="rId2"/>
              </a:buBlip>
            </a:pPr>
            <a:r>
              <a:rPr lang="en-US" dirty="0" smtClean="0"/>
              <a:t>Kenneth J. Ryan, MD, C. George Ray. </a:t>
            </a:r>
            <a:r>
              <a:rPr lang="en-US" dirty="0" err="1" smtClean="0"/>
              <a:t>Sherris</a:t>
            </a:r>
            <a:r>
              <a:rPr lang="en-US" dirty="0" smtClean="0"/>
              <a:t> Medical Microbiology. 7</a:t>
            </a:r>
            <a:r>
              <a:rPr lang="en-US" baseline="30000" dirty="0" smtClean="0"/>
              <a:t>th</a:t>
            </a:r>
            <a:r>
              <a:rPr lang="en-US" dirty="0" smtClean="0"/>
              <a:t> edition. 2018.</a:t>
            </a:r>
          </a:p>
          <a:p>
            <a:pPr lvl="1">
              <a:lnSpc>
                <a:spcPct val="150000"/>
              </a:lnSpc>
              <a:buBlip>
                <a:blip r:embed="rId2"/>
              </a:buBlip>
            </a:pPr>
            <a:endParaRPr lang="fr-FR" dirty="0" smtClean="0"/>
          </a:p>
          <a:p>
            <a:pPr lvl="1">
              <a:lnSpc>
                <a:spcPct val="150000"/>
              </a:lnSpc>
              <a:buBlip>
                <a:blip r:embed="rId2"/>
              </a:buBlip>
            </a:pPr>
            <a:endParaRPr lang="fr-FR" sz="1600" dirty="0" smtClean="0"/>
          </a:p>
          <a:p>
            <a:pPr lvl="1" eaLnBrk="1" hangingPunct="1">
              <a:lnSpc>
                <a:spcPct val="150000"/>
              </a:lnSpc>
              <a:buFont typeface="Arial" charset="0"/>
              <a:buBlip>
                <a:blip r:embed="rId2"/>
              </a:buBlip>
            </a:pPr>
            <a:endParaRPr lang="fr-FR" dirty="0" smtClean="0"/>
          </a:p>
          <a:p>
            <a:pPr lvl="1" eaLnBrk="1" hangingPunct="1">
              <a:lnSpc>
                <a:spcPct val="150000"/>
              </a:lnSpc>
              <a:buFont typeface="Arial" charset="0"/>
              <a:buBlip>
                <a:blip r:embed="rId2"/>
              </a:buBlip>
            </a:pPr>
            <a:endParaRPr lang="fr-FR" dirty="0" smtClean="0"/>
          </a:p>
        </p:txBody>
      </p:sp>
      <p:sp>
        <p:nvSpPr>
          <p:cNvPr id="30725" name="Slide Number Placeholder 6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64CF139-3A80-4EFC-941F-9670EFF68797}" type="slidenum">
              <a:rPr lang="en-US" smtClean="0"/>
              <a:pPr/>
              <a:t>27</a:t>
            </a:fld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 smtClean="0"/>
              <a:t>Characteristics of virus</a:t>
            </a:r>
          </a:p>
          <a:p>
            <a:r>
              <a:rPr lang="en-US" dirty="0" smtClean="0"/>
              <a:t>Multiplication</a:t>
            </a:r>
          </a:p>
          <a:p>
            <a:r>
              <a:rPr lang="en-US" dirty="0" smtClean="0"/>
              <a:t>Epidemiology</a:t>
            </a:r>
          </a:p>
          <a:p>
            <a:r>
              <a:rPr lang="en-US" dirty="0" smtClean="0"/>
              <a:t>Pathogenesis and immunity</a:t>
            </a:r>
            <a:endParaRPr lang="en-US" dirty="0" smtClean="0"/>
          </a:p>
          <a:p>
            <a:r>
              <a:rPr lang="en-US" dirty="0" smtClean="0"/>
              <a:t>Clinical manifestations</a:t>
            </a:r>
          </a:p>
          <a:p>
            <a:r>
              <a:rPr lang="en-US" dirty="0" smtClean="0"/>
              <a:t>Diagnostic virology</a:t>
            </a:r>
          </a:p>
          <a:p>
            <a:r>
              <a:rPr lang="en-US" dirty="0" smtClean="0"/>
              <a:t>Treatment and prevention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3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Characteristics of virus</a:t>
            </a:r>
            <a:br>
              <a:rPr lang="en-US" dirty="0" smtClean="0"/>
            </a:b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95400"/>
            <a:ext cx="8763000" cy="53340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Characters of HSV:</a:t>
            </a:r>
          </a:p>
          <a:p>
            <a:pPr lvl="1"/>
            <a:r>
              <a:rPr lang="en-US" dirty="0" smtClean="0"/>
              <a:t>Icosahedral capsid of 162 </a:t>
            </a:r>
            <a:r>
              <a:rPr lang="en-US" dirty="0" err="1" smtClean="0"/>
              <a:t>capsomers</a:t>
            </a:r>
            <a:r>
              <a:rPr lang="en-US" dirty="0" smtClean="0"/>
              <a:t> (6 proteins).</a:t>
            </a:r>
          </a:p>
          <a:p>
            <a:pPr lvl="1"/>
            <a:r>
              <a:rPr lang="en-US" dirty="0" smtClean="0"/>
              <a:t>Envelope (nuclear membrane): </a:t>
            </a:r>
            <a:r>
              <a:rPr lang="en-US" dirty="0" err="1" smtClean="0"/>
              <a:t>glycoproteins</a:t>
            </a:r>
            <a:r>
              <a:rPr lang="en-US" dirty="0" smtClean="0"/>
              <a:t> 11 </a:t>
            </a:r>
            <a:r>
              <a:rPr lang="en-US" dirty="0" smtClean="0">
                <a:sym typeface="Symbol"/>
              </a:rPr>
              <a:t></a:t>
            </a:r>
            <a:r>
              <a:rPr lang="en-US" dirty="0" smtClean="0"/>
              <a:t> viral attachment, fusion, entry and </a:t>
            </a:r>
            <a:r>
              <a:rPr lang="fr-FR" dirty="0" err="1" smtClean="0"/>
              <a:t>escaping</a:t>
            </a:r>
            <a:r>
              <a:rPr lang="fr-FR" dirty="0" smtClean="0"/>
              <a:t> immune control.</a:t>
            </a:r>
          </a:p>
          <a:p>
            <a:pPr lvl="1"/>
            <a:r>
              <a:rPr lang="fr-FR" dirty="0" err="1" smtClean="0"/>
              <a:t>Tegument</a:t>
            </a:r>
            <a:r>
              <a:rPr lang="fr-FR" dirty="0" smtClean="0"/>
              <a:t>: </a:t>
            </a:r>
            <a:r>
              <a:rPr lang="en-US" dirty="0" smtClean="0"/>
              <a:t>space between envelope and capsid (viral proteins and enzymes that help viral </a:t>
            </a:r>
            <a:r>
              <a:rPr lang="en-US" dirty="0"/>
              <a:t>replication upon initial </a:t>
            </a:r>
            <a:r>
              <a:rPr lang="en-US" dirty="0" smtClean="0"/>
              <a:t>infection).</a:t>
            </a:r>
          </a:p>
          <a:p>
            <a:pPr lvl="1"/>
            <a:r>
              <a:rPr lang="en-US" dirty="0" smtClean="0"/>
              <a:t>HSV genome: large, DNA double-stranded linear 152 </a:t>
            </a:r>
            <a:r>
              <a:rPr lang="en-US" dirty="0" err="1" smtClean="0"/>
              <a:t>kbp</a:t>
            </a:r>
            <a:r>
              <a:rPr lang="en-US" dirty="0" smtClean="0"/>
              <a:t> (C + G = 68%).</a:t>
            </a:r>
          </a:p>
          <a:p>
            <a:pPr lvl="1"/>
            <a:r>
              <a:rPr lang="en-US" dirty="0" smtClean="0"/>
              <a:t>Genetic information coding for 80 proteins.</a:t>
            </a:r>
          </a:p>
          <a:p>
            <a:pPr lvl="1"/>
            <a:r>
              <a:rPr lang="en-US" dirty="0" smtClean="0"/>
              <a:t>Ubiquitous</a:t>
            </a:r>
          </a:p>
          <a:p>
            <a:pPr lvl="1"/>
            <a:r>
              <a:rPr lang="en-US" dirty="0" smtClean="0"/>
              <a:t>Sensitive: acid, solvents, detergents, and drying.</a:t>
            </a:r>
          </a:p>
          <a:p>
            <a:pPr lvl="1"/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4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Characteristics of virus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525963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5300" y="5972175"/>
            <a:ext cx="5562600" cy="73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fr-F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Wingdings" pitchFamily="2" charset="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1" y="1130300"/>
          <a:ext cx="5333999" cy="48203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58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81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2651"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i="1" dirty="0" err="1" smtClean="0"/>
                        <a:t>Herpesviridae</a:t>
                      </a:r>
                      <a:endParaRPr lang="en-US" sz="2800" i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595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Nucleic acid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Linear double-stranded DNA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595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Capsid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Icosahedral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595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Symmetry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Cubic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2595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Peplos</a:t>
                      </a:r>
                      <a:r>
                        <a:rPr lang="en-US" sz="2000" dirty="0" smtClean="0"/>
                        <a:t> (envelope)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Present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2595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Number of </a:t>
                      </a:r>
                      <a:r>
                        <a:rPr lang="en-US" sz="2000" dirty="0" err="1" smtClean="0"/>
                        <a:t>capsomeres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162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2595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Diameter </a:t>
                      </a:r>
                      <a:r>
                        <a:rPr lang="en-US" sz="2000" dirty="0" err="1" smtClean="0"/>
                        <a:t>virion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150-200 nm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2595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Molecular weight of NA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150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Kbp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2595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Familly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 err="1" smtClean="0"/>
                        <a:t>Herpesviridae</a:t>
                      </a:r>
                      <a:r>
                        <a:rPr lang="en-US" sz="2000" i="1" dirty="0" smtClean="0"/>
                        <a:t> </a:t>
                      </a:r>
                      <a:r>
                        <a:rPr lang="en-US" sz="2000" i="0" dirty="0" smtClean="0"/>
                        <a:t>(</a:t>
                      </a:r>
                      <a:r>
                        <a:rPr lang="en-US" sz="2000" i="0" dirty="0" smtClean="0">
                          <a:sym typeface="Symbol"/>
                        </a:rPr>
                        <a:t> subfamily</a:t>
                      </a:r>
                      <a:r>
                        <a:rPr lang="en-US" sz="2000" i="0" dirty="0" smtClean="0"/>
                        <a:t>)</a:t>
                      </a:r>
                      <a:endParaRPr lang="en-US" sz="2000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 b="44444"/>
          <a:stretch>
            <a:fillRect/>
          </a:stretch>
        </p:blipFill>
        <p:spPr bwMode="auto">
          <a:xfrm>
            <a:off x="6248400" y="1066800"/>
            <a:ext cx="2581275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5</a:t>
            </a:fld>
            <a:endParaRPr lang="fr-F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34890" y="4267200"/>
            <a:ext cx="3309109" cy="240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fr-FR" dirty="0" smtClean="0"/>
              <a:t>Multiplication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7912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In vitro: permissive cells (human diploid cell, monkey kidney cell and amniotic fluid).</a:t>
            </a:r>
          </a:p>
          <a:p>
            <a:r>
              <a:rPr lang="en-US" dirty="0" smtClean="0"/>
              <a:t>In vivo: permissive cells (human)</a:t>
            </a:r>
            <a:r>
              <a:rPr lang="en-US" dirty="0" smtClean="0">
                <a:sym typeface="Symbol"/>
              </a:rPr>
              <a:t> </a:t>
            </a:r>
            <a:r>
              <a:rPr lang="fr-FR" dirty="0" err="1" smtClean="0"/>
              <a:t>lytic</a:t>
            </a:r>
            <a:r>
              <a:rPr lang="fr-FR" dirty="0" smtClean="0"/>
              <a:t> infections (</a:t>
            </a:r>
            <a:r>
              <a:rPr lang="fr-FR" dirty="0" err="1" smtClean="0"/>
              <a:t>fibroblasts</a:t>
            </a:r>
            <a:r>
              <a:rPr lang="fr-FR" dirty="0" smtClean="0"/>
              <a:t> and </a:t>
            </a:r>
            <a:r>
              <a:rPr lang="en-US" dirty="0" smtClean="0"/>
              <a:t>epithelial cell) and </a:t>
            </a:r>
            <a:r>
              <a:rPr lang="fr-FR" dirty="0" smtClean="0"/>
              <a:t>latent infections (</a:t>
            </a:r>
            <a:r>
              <a:rPr lang="fr-FR" dirty="0" err="1" smtClean="0"/>
              <a:t>neurons</a:t>
            </a:r>
            <a:r>
              <a:rPr lang="fr-FR" dirty="0" smtClean="0"/>
              <a:t>).</a:t>
            </a:r>
            <a:endParaRPr lang="en-US" dirty="0" smtClean="0"/>
          </a:p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Glycoprotein bind to </a:t>
            </a:r>
            <a:r>
              <a:rPr lang="en-US" dirty="0" err="1" smtClean="0"/>
              <a:t>glycosaminoglycans</a:t>
            </a:r>
            <a:r>
              <a:rPr lang="en-US" dirty="0" smtClean="0"/>
              <a:t>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r>
              <a:rPr lang="en-US" dirty="0" smtClean="0"/>
              <a:t>Membrane fusion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r>
              <a:rPr lang="en-US" dirty="0"/>
              <a:t>nuclear </a:t>
            </a:r>
            <a:r>
              <a:rPr lang="en-US" dirty="0" err="1" smtClean="0"/>
              <a:t>pore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→</a:t>
            </a:r>
            <a:r>
              <a:rPr lang="en-US" dirty="0" err="1" smtClean="0"/>
              <a:t>uncoating</a:t>
            </a:r>
            <a:r>
              <a:rPr lang="en-US" dirty="0" smtClean="0"/>
              <a:t> cellular enzyme. </a:t>
            </a:r>
          </a:p>
          <a:p>
            <a:r>
              <a:rPr lang="en-US" dirty="0" smtClean="0"/>
              <a:t>Initiation of viral transcription (tegument protein, V16).</a:t>
            </a:r>
          </a:p>
          <a:p>
            <a:r>
              <a:rPr lang="en-US" dirty="0" smtClean="0"/>
              <a:t>Transcription of viral genome and viral protein synthesis proceeds in a coordinated and regulated manner in following 3 phases:</a:t>
            </a:r>
          </a:p>
          <a:p>
            <a:pPr lvl="1"/>
            <a:r>
              <a:rPr lang="en-US" dirty="0" smtClean="0"/>
              <a:t>Immediate early proteins (α): regulation of gene transcription and takeover of cell.</a:t>
            </a:r>
          </a:p>
          <a:p>
            <a:pPr lvl="1"/>
            <a:r>
              <a:rPr lang="en-US" dirty="0" smtClean="0"/>
              <a:t>Early proteins (β): transcription factors and replication (DNA </a:t>
            </a:r>
            <a:r>
              <a:rPr lang="fr-FR" dirty="0" err="1" smtClean="0"/>
              <a:t>polymerase</a:t>
            </a:r>
            <a:r>
              <a:rPr lang="fr-FR" dirty="0" smtClean="0"/>
              <a:t>…).</a:t>
            </a:r>
          </a:p>
          <a:p>
            <a:pPr lvl="1"/>
            <a:r>
              <a:rPr lang="en-US" dirty="0" smtClean="0"/>
              <a:t>Late proteins (γ): mainly of structural proteins (generated after viral genome </a:t>
            </a:r>
            <a:r>
              <a:rPr lang="fr-FR" dirty="0" err="1" smtClean="0"/>
              <a:t>replication</a:t>
            </a:r>
            <a:r>
              <a:rPr lang="fr-FR" dirty="0" smtClean="0"/>
              <a:t> has </a:t>
            </a:r>
            <a:r>
              <a:rPr lang="fr-FR" dirty="0" err="1" smtClean="0"/>
              <a:t>begun</a:t>
            </a:r>
            <a:r>
              <a:rPr lang="fr-FR" dirty="0" smtClean="0"/>
              <a:t>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6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7</a:t>
            </a:fld>
            <a:endParaRPr lang="fr-F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52638" y="42863"/>
            <a:ext cx="5038725" cy="677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Multiplication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942975"/>
            <a:ext cx="9144000" cy="5534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800" dirty="0" smtClean="0"/>
              <a:t>Assembly and release</a:t>
            </a:r>
            <a:endParaRPr kumimoji="0" lang="fr-F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/>
          <a:srcRect l="28906" t="39583" r="31250" b="16667"/>
          <a:stretch>
            <a:fillRect/>
          </a:stretch>
        </p:blipFill>
        <p:spPr bwMode="auto">
          <a:xfrm>
            <a:off x="685800" y="1508125"/>
            <a:ext cx="5224463" cy="430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934200" y="0"/>
            <a:ext cx="210802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8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Epidemiology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763000" cy="57150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Viral reservoir: human</a:t>
            </a:r>
          </a:p>
          <a:p>
            <a:r>
              <a:rPr lang="fr-FR" dirty="0" err="1" smtClean="0"/>
              <a:t>Disease</a:t>
            </a:r>
            <a:r>
              <a:rPr lang="fr-FR" dirty="0" smtClean="0"/>
              <a:t>/Viral </a:t>
            </a:r>
            <a:r>
              <a:rPr lang="fr-FR" dirty="0" err="1" smtClean="0"/>
              <a:t>Factors</a:t>
            </a:r>
            <a:endParaRPr lang="fr-FR" dirty="0" smtClean="0"/>
          </a:p>
          <a:p>
            <a:pPr lvl="1"/>
            <a:r>
              <a:rPr lang="fr-FR" dirty="0" smtClean="0"/>
              <a:t>Virus causes </a:t>
            </a:r>
            <a:r>
              <a:rPr lang="fr-FR" dirty="0" err="1" smtClean="0"/>
              <a:t>lifelong</a:t>
            </a:r>
            <a:r>
              <a:rPr lang="fr-FR" dirty="0" smtClean="0"/>
              <a:t> infection.</a:t>
            </a:r>
          </a:p>
          <a:p>
            <a:pPr lvl="1"/>
            <a:r>
              <a:rPr lang="en-US" dirty="0" smtClean="0"/>
              <a:t>Recurrent disease is a source of contagion.</a:t>
            </a:r>
          </a:p>
          <a:p>
            <a:pPr lvl="1"/>
            <a:r>
              <a:rPr lang="en-US" dirty="0" smtClean="0"/>
              <a:t>Virus may cause asymptomatic shedding.</a:t>
            </a:r>
          </a:p>
          <a:p>
            <a:r>
              <a:rPr lang="fr-FR" dirty="0" smtClean="0"/>
              <a:t>Transmission: </a:t>
            </a:r>
            <a:r>
              <a:rPr lang="en-US" dirty="0" smtClean="0"/>
              <a:t>direct contact of mucosal tissue</a:t>
            </a:r>
            <a:endParaRPr lang="fr-FR" dirty="0" smtClean="0"/>
          </a:p>
          <a:p>
            <a:pPr lvl="1"/>
            <a:r>
              <a:rPr lang="en-US" dirty="0" smtClean="0"/>
              <a:t>Saliva, vaginal secretions, and by contact with lesion fluid (mixing and matching of mucous</a:t>
            </a:r>
            <a:r>
              <a:rPr lang="fr-FR" dirty="0" smtClean="0"/>
              <a:t> membranes).</a:t>
            </a:r>
          </a:p>
          <a:p>
            <a:pPr lvl="1"/>
            <a:r>
              <a:rPr lang="en-US" dirty="0" smtClean="0"/>
              <a:t>Virus is transmitted orally and sexually and by placement into eyes and breaks in skin.</a:t>
            </a:r>
          </a:p>
          <a:p>
            <a:pPr lvl="1"/>
            <a:r>
              <a:rPr lang="en-US" dirty="0" smtClean="0"/>
              <a:t>HSV-1 is generally transmitted orally; HSV-2 is generally transmitted sexually, but not exclusively.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922F0-5228-46C7-9EF2-3B306C31A74B}" type="slidenum">
              <a:rPr lang="fr-FR" smtClean="0"/>
              <a:pPr/>
              <a:t>9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1576</TotalTime>
  <Words>1389</Words>
  <Application>Microsoft Office PowerPoint</Application>
  <PresentationFormat>On-screen Show (4:3)</PresentationFormat>
  <Paragraphs>222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Symbol</vt:lpstr>
      <vt:lpstr>Wingdings</vt:lpstr>
      <vt:lpstr>Office Theme</vt:lpstr>
      <vt:lpstr>Herpesviridae  Herpes Simplex Virus (HSV)</vt:lpstr>
      <vt:lpstr>Objective</vt:lpstr>
      <vt:lpstr>Plan</vt:lpstr>
      <vt:lpstr> Characteristics of virus </vt:lpstr>
      <vt:lpstr>Characteristics of virus</vt:lpstr>
      <vt:lpstr>Multiplication</vt:lpstr>
      <vt:lpstr>PowerPoint Presentation</vt:lpstr>
      <vt:lpstr>Multiplication</vt:lpstr>
      <vt:lpstr>Epidemiology</vt:lpstr>
      <vt:lpstr>Epidemiology</vt:lpstr>
      <vt:lpstr>Pathogenesis</vt:lpstr>
      <vt:lpstr> Pathogenesis </vt:lpstr>
      <vt:lpstr>Pathogenesis</vt:lpstr>
      <vt:lpstr>Pathogenesis</vt:lpstr>
      <vt:lpstr>Immunity</vt:lpstr>
      <vt:lpstr>Clinical Manifestations</vt:lpstr>
      <vt:lpstr>Clinical Manifestations</vt:lpstr>
      <vt:lpstr>Clinical Manifestations</vt:lpstr>
      <vt:lpstr>Clinical Manifestations</vt:lpstr>
      <vt:lpstr>Diagnostic virology</vt:lpstr>
      <vt:lpstr>Diagnostic virology</vt:lpstr>
      <vt:lpstr>Diagnostic virology</vt:lpstr>
      <vt:lpstr>Diagnostic virology</vt:lpstr>
      <vt:lpstr>Treatment</vt:lpstr>
      <vt:lpstr>Treatment</vt:lpstr>
      <vt:lpstr>Prevention</vt:lpstr>
      <vt:lpstr>Refereneces</vt:lpstr>
    </vt:vector>
  </TitlesOfParts>
  <Company>AKM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Herpesviridae? Herpes Simplex Virus (HSV)</dc:title>
  <dc:creator>DARA SOSATSYA</dc:creator>
  <cp:lastModifiedBy>Windows User</cp:lastModifiedBy>
  <cp:revision>113</cp:revision>
  <dcterms:created xsi:type="dcterms:W3CDTF">2013-10-27T14:39:04Z</dcterms:created>
  <dcterms:modified xsi:type="dcterms:W3CDTF">2021-06-22T09:55:34Z</dcterms:modified>
</cp:coreProperties>
</file>

<file path=docProps/thumbnail.jpeg>
</file>